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3" r:id="rId1"/>
  </p:sldMasterIdLst>
  <p:notesMasterIdLst>
    <p:notesMasterId r:id="rId10"/>
  </p:notesMasterIdLst>
  <p:sldIdLst>
    <p:sldId id="258" r:id="rId2"/>
    <p:sldId id="260" r:id="rId3"/>
    <p:sldId id="261" r:id="rId4"/>
    <p:sldId id="262" r:id="rId5"/>
    <p:sldId id="266" r:id="rId6"/>
    <p:sldId id="264" r:id="rId7"/>
    <p:sldId id="267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8B5B"/>
    <a:srgbClr val="FAF1EC"/>
    <a:srgbClr val="FBF3ED"/>
    <a:srgbClr val="F1F1F1"/>
    <a:srgbClr val="E2E7EB"/>
    <a:srgbClr val="D6E1E7"/>
    <a:srgbClr val="D2DFE5"/>
    <a:srgbClr val="EDEEF2"/>
    <a:srgbClr val="B3CBD7"/>
    <a:srgbClr val="BDD2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70" autoAdjust="0"/>
    <p:restoredTop sz="65686" autoAdjust="0"/>
  </p:normalViewPr>
  <p:slideViewPr>
    <p:cSldViewPr snapToGrid="0" showGuides="1">
      <p:cViewPr>
        <p:scale>
          <a:sx n="53" d="100"/>
          <a:sy n="53" d="100"/>
        </p:scale>
        <p:origin x="664" y="-2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-216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1DDE-58BF-4ECA-8863-8A6B9350BC5C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5FBD-A2BB-4905-A3D5-6D1618BE3B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83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err="1"/>
              <a:t>Hello</a:t>
            </a:r>
            <a:r>
              <a:rPr lang="et-EE" dirty="0"/>
              <a:t>!</a:t>
            </a:r>
          </a:p>
          <a:p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presentation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Graph </a:t>
            </a:r>
            <a:r>
              <a:rPr lang="et-EE" dirty="0" err="1"/>
              <a:t>Neural</a:t>
            </a:r>
            <a:r>
              <a:rPr lang="et-EE" dirty="0"/>
              <a:t> Network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Recommendation</a:t>
            </a:r>
            <a:r>
              <a:rPr lang="et-EE" dirty="0"/>
              <a:t> System.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team</a:t>
            </a:r>
            <a:r>
              <a:rPr lang="et-EE" dirty="0"/>
              <a:t> </a:t>
            </a:r>
            <a:r>
              <a:rPr lang="et-EE" dirty="0" err="1"/>
              <a:t>had</a:t>
            </a:r>
            <a:r>
              <a:rPr lang="et-EE" dirty="0"/>
              <a:t> 2 </a:t>
            </a:r>
            <a:r>
              <a:rPr lang="et-EE" dirty="0" err="1"/>
              <a:t>members</a:t>
            </a:r>
            <a:r>
              <a:rPr lang="et-EE" dirty="0"/>
              <a:t>: Heidi Carolina Martinsaari and Maris Häusler.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116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The </a:t>
            </a:r>
            <a:r>
              <a:rPr lang="et-EE" dirty="0" err="1"/>
              <a:t>problem</a:t>
            </a:r>
            <a:r>
              <a:rPr lang="et-EE" dirty="0"/>
              <a:t> </a:t>
            </a:r>
            <a:r>
              <a:rPr lang="et-EE" dirty="0" err="1"/>
              <a:t>nowadays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gets</a:t>
            </a:r>
            <a:r>
              <a:rPr lang="et-EE" dirty="0"/>
              <a:t> </a:t>
            </a:r>
            <a:r>
              <a:rPr lang="et-EE" dirty="0" err="1"/>
              <a:t>increasingly</a:t>
            </a:r>
            <a:r>
              <a:rPr lang="et-EE" dirty="0"/>
              <a:t> </a:t>
            </a:r>
            <a:r>
              <a:rPr lang="et-EE" dirty="0" err="1"/>
              <a:t>harder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orientate</a:t>
            </a:r>
            <a:r>
              <a:rPr lang="et-EE" dirty="0"/>
              <a:t> in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amount</a:t>
            </a:r>
            <a:r>
              <a:rPr lang="et-EE" dirty="0"/>
              <a:t> of </a:t>
            </a:r>
            <a:r>
              <a:rPr lang="et-EE" dirty="0" err="1"/>
              <a:t>information</a:t>
            </a:r>
            <a:r>
              <a:rPr lang="et-EE" dirty="0"/>
              <a:t> and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available</a:t>
            </a:r>
            <a:r>
              <a:rPr lang="et-EE" dirty="0"/>
              <a:t>.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make</a:t>
            </a:r>
            <a:r>
              <a:rPr lang="et-EE" dirty="0"/>
              <a:t> </a:t>
            </a:r>
            <a:r>
              <a:rPr lang="et-EE" dirty="0" err="1"/>
              <a:t>life</a:t>
            </a:r>
            <a:r>
              <a:rPr lang="et-EE" dirty="0"/>
              <a:t> </a:t>
            </a:r>
            <a:r>
              <a:rPr lang="et-EE" dirty="0" err="1"/>
              <a:t>easier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customers</a:t>
            </a:r>
            <a:r>
              <a:rPr lang="et-EE" dirty="0"/>
              <a:t> and </a:t>
            </a:r>
            <a:r>
              <a:rPr lang="et-EE" dirty="0" err="1"/>
              <a:t>increase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profit</a:t>
            </a:r>
            <a:r>
              <a:rPr lang="et-EE" dirty="0"/>
              <a:t> of </a:t>
            </a:r>
            <a:r>
              <a:rPr lang="et-EE" dirty="0" err="1"/>
              <a:t>providers</a:t>
            </a:r>
            <a:r>
              <a:rPr lang="et-EE" dirty="0"/>
              <a:t>, </a:t>
            </a:r>
            <a:r>
              <a:rPr lang="et-EE" dirty="0" err="1"/>
              <a:t>many</a:t>
            </a:r>
            <a:r>
              <a:rPr lang="et-EE" dirty="0"/>
              <a:t> </a:t>
            </a:r>
            <a:r>
              <a:rPr lang="et-EE" dirty="0" err="1"/>
              <a:t>companies</a:t>
            </a:r>
            <a:r>
              <a:rPr lang="et-EE" dirty="0"/>
              <a:t> </a:t>
            </a:r>
            <a:r>
              <a:rPr lang="et-EE" dirty="0" err="1"/>
              <a:t>implement</a:t>
            </a:r>
            <a:r>
              <a:rPr lang="et-EE" dirty="0"/>
              <a:t> </a:t>
            </a:r>
            <a:r>
              <a:rPr lang="et-EE" dirty="0" err="1"/>
              <a:t>recommendation</a:t>
            </a:r>
            <a:r>
              <a:rPr lang="et-EE" dirty="0"/>
              <a:t> </a:t>
            </a:r>
            <a:r>
              <a:rPr lang="et-EE" dirty="0" err="1"/>
              <a:t>systems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/>
              <a:t>The </a:t>
            </a:r>
            <a:r>
              <a:rPr lang="et-EE" dirty="0" err="1"/>
              <a:t>motivation</a:t>
            </a:r>
            <a:r>
              <a:rPr lang="et-EE" dirty="0"/>
              <a:t> </a:t>
            </a:r>
            <a:r>
              <a:rPr lang="et-EE" dirty="0" err="1"/>
              <a:t>behind</a:t>
            </a:r>
            <a:r>
              <a:rPr lang="et-EE" dirty="0"/>
              <a:t>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was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try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implement</a:t>
            </a:r>
            <a:r>
              <a:rPr lang="et-EE" dirty="0"/>
              <a:t>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ourselves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start and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get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better</a:t>
            </a:r>
            <a:r>
              <a:rPr lang="et-EE" dirty="0"/>
              <a:t> </a:t>
            </a:r>
            <a:r>
              <a:rPr lang="et-EE" dirty="0" err="1"/>
              <a:t>know</a:t>
            </a:r>
            <a:r>
              <a:rPr lang="et-EE" dirty="0"/>
              <a:t> </a:t>
            </a:r>
            <a:r>
              <a:rPr lang="et-EE" dirty="0" err="1"/>
              <a:t>how</a:t>
            </a:r>
            <a:r>
              <a:rPr lang="et-EE" dirty="0"/>
              <a:t>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kind</a:t>
            </a:r>
            <a:r>
              <a:rPr lang="et-EE" dirty="0"/>
              <a:t> of </a:t>
            </a:r>
            <a:r>
              <a:rPr lang="et-EE" dirty="0" err="1"/>
              <a:t>system</a:t>
            </a:r>
            <a:r>
              <a:rPr lang="et-EE" dirty="0"/>
              <a:t> </a:t>
            </a:r>
            <a:r>
              <a:rPr lang="et-EE" dirty="0" err="1"/>
              <a:t>works</a:t>
            </a:r>
            <a:r>
              <a:rPr lang="et-EE" dirty="0"/>
              <a:t> </a:t>
            </a:r>
            <a:r>
              <a:rPr lang="et-EE" dirty="0" err="1"/>
              <a:t>using</a:t>
            </a:r>
            <a:r>
              <a:rPr lang="et-EE" dirty="0"/>
              <a:t> </a:t>
            </a:r>
            <a:r>
              <a:rPr lang="et-EE" dirty="0" err="1"/>
              <a:t>graphs</a:t>
            </a:r>
            <a:r>
              <a:rPr lang="et-EE" dirty="0"/>
              <a:t> as </a:t>
            </a:r>
            <a:r>
              <a:rPr lang="et-EE" dirty="0" err="1"/>
              <a:t>input</a:t>
            </a:r>
            <a:r>
              <a:rPr lang="et-E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26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dirty="0"/>
              <a:t>In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Amazon</a:t>
            </a:r>
            <a:r>
              <a:rPr lang="et-EE" dirty="0"/>
              <a:t> </a:t>
            </a:r>
            <a:r>
              <a:rPr lang="et-EE" dirty="0" err="1"/>
              <a:t>product</a:t>
            </a:r>
            <a:r>
              <a:rPr lang="et-EE" dirty="0"/>
              <a:t> </a:t>
            </a:r>
            <a:r>
              <a:rPr lang="et-EE" dirty="0" err="1"/>
              <a:t>co-purchasing</a:t>
            </a:r>
            <a:r>
              <a:rPr lang="et-EE" dirty="0"/>
              <a:t> </a:t>
            </a:r>
            <a:r>
              <a:rPr lang="et-EE" dirty="0" err="1"/>
              <a:t>network</a:t>
            </a:r>
            <a:r>
              <a:rPr lang="et-EE" dirty="0"/>
              <a:t> </a:t>
            </a:r>
            <a:r>
              <a:rPr lang="et-EE" dirty="0" err="1"/>
              <a:t>metadata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2006.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comes</a:t>
            </a:r>
            <a:r>
              <a:rPr lang="et-EE" dirty="0"/>
              <a:t> </a:t>
            </a:r>
            <a:r>
              <a:rPr lang="et-EE" dirty="0" err="1"/>
              <a:t>with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information</a:t>
            </a:r>
            <a:r>
              <a:rPr lang="et-EE" dirty="0"/>
              <a:t> of </a:t>
            </a:r>
            <a:r>
              <a:rPr lang="et-EE" dirty="0" err="1"/>
              <a:t>over</a:t>
            </a:r>
            <a:r>
              <a:rPr lang="et-EE" dirty="0"/>
              <a:t> 500 000</a:t>
            </a:r>
            <a:r>
              <a:rPr lang="en-GB" dirty="0"/>
              <a:t> product</a:t>
            </a:r>
            <a:r>
              <a:rPr lang="et-EE" dirty="0"/>
              <a:t> IDs and </a:t>
            </a:r>
            <a:r>
              <a:rPr lang="et-EE" dirty="0" err="1"/>
              <a:t>their</a:t>
            </a:r>
            <a:r>
              <a:rPr lang="et-EE" dirty="0"/>
              <a:t> </a:t>
            </a:r>
            <a:r>
              <a:rPr lang="et-EE" dirty="0" err="1"/>
              <a:t>corresponding</a:t>
            </a:r>
            <a:r>
              <a:rPr lang="et-EE" dirty="0"/>
              <a:t> </a:t>
            </a:r>
            <a:r>
              <a:rPr lang="et-EE" dirty="0" err="1"/>
              <a:t>Amazon</a:t>
            </a:r>
            <a:r>
              <a:rPr lang="et-EE" dirty="0"/>
              <a:t> Standard </a:t>
            </a:r>
            <a:r>
              <a:rPr lang="et-EE" dirty="0" err="1"/>
              <a:t>Identification</a:t>
            </a:r>
            <a:r>
              <a:rPr lang="et-EE" dirty="0"/>
              <a:t> Number (</a:t>
            </a:r>
            <a:r>
              <a:rPr lang="et-EE" dirty="0" err="1"/>
              <a:t>or</a:t>
            </a:r>
            <a:r>
              <a:rPr lang="et-EE" dirty="0"/>
              <a:t> ASIN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short</a:t>
            </a:r>
            <a:r>
              <a:rPr lang="et-EE" dirty="0"/>
              <a:t>), </a:t>
            </a:r>
            <a:r>
              <a:rPr lang="et-EE" dirty="0" err="1"/>
              <a:t>Product</a:t>
            </a:r>
            <a:r>
              <a:rPr lang="et-EE" dirty="0"/>
              <a:t> </a:t>
            </a:r>
            <a:r>
              <a:rPr lang="et-EE" dirty="0" err="1"/>
              <a:t>title</a:t>
            </a:r>
            <a:r>
              <a:rPr lang="et-EE" dirty="0"/>
              <a:t>, </a:t>
            </a:r>
            <a:r>
              <a:rPr lang="et-EE" dirty="0" err="1"/>
              <a:t>group</a:t>
            </a:r>
            <a:r>
              <a:rPr lang="et-EE" dirty="0"/>
              <a:t>, </a:t>
            </a:r>
            <a:r>
              <a:rPr lang="et-EE" dirty="0" err="1"/>
              <a:t>category</a:t>
            </a:r>
            <a:r>
              <a:rPr lang="et-EE" dirty="0"/>
              <a:t>,  </a:t>
            </a:r>
            <a:r>
              <a:rPr lang="et-EE" dirty="0" err="1"/>
              <a:t>Amazon</a:t>
            </a:r>
            <a:r>
              <a:rPr lang="et-EE" dirty="0"/>
              <a:t> </a:t>
            </a:r>
            <a:r>
              <a:rPr lang="et-EE" dirty="0" err="1"/>
              <a:t>Salesrank</a:t>
            </a:r>
            <a:r>
              <a:rPr lang="et-EE" dirty="0"/>
              <a:t>, </a:t>
            </a:r>
            <a:r>
              <a:rPr lang="et-EE" dirty="0" err="1"/>
              <a:t>almost</a:t>
            </a:r>
            <a:r>
              <a:rPr lang="et-EE" dirty="0"/>
              <a:t> 1.8 </a:t>
            </a:r>
            <a:r>
              <a:rPr lang="et-EE" dirty="0" err="1"/>
              <a:t>million</a:t>
            </a:r>
            <a:r>
              <a:rPr lang="en-GB" dirty="0"/>
              <a:t> </a:t>
            </a:r>
            <a:r>
              <a:rPr lang="et-EE" dirty="0" err="1"/>
              <a:t>similar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, and </a:t>
            </a:r>
            <a:r>
              <a:rPr lang="et-EE" dirty="0" err="1"/>
              <a:t>almost</a:t>
            </a:r>
            <a:r>
              <a:rPr lang="et-EE" dirty="0"/>
              <a:t> 7.8 </a:t>
            </a:r>
            <a:r>
              <a:rPr lang="et-EE" dirty="0" err="1"/>
              <a:t>million</a:t>
            </a:r>
            <a:r>
              <a:rPr lang="et-EE" dirty="0"/>
              <a:t> </a:t>
            </a:r>
            <a:r>
              <a:rPr lang="et-EE" dirty="0" err="1"/>
              <a:t>customer</a:t>
            </a:r>
            <a:r>
              <a:rPr lang="et-EE" dirty="0"/>
              <a:t> </a:t>
            </a:r>
            <a:r>
              <a:rPr lang="et-EE" dirty="0" err="1"/>
              <a:t>reviews</a:t>
            </a:r>
            <a:r>
              <a:rPr lang="et-E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b="1" dirty="0"/>
              <a:t>#Similarity - 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(that get co-purchased with the current product)</a:t>
            </a:r>
            <a:r>
              <a:rPr lang="et-EE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(people who buy X also buy Y)</a:t>
            </a:r>
            <a:endParaRPr lang="et-EE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99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The </a:t>
            </a:r>
            <a:r>
              <a:rPr lang="et-EE" dirty="0" err="1"/>
              <a:t>metadata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create</a:t>
            </a:r>
            <a:r>
              <a:rPr lang="et-EE" dirty="0"/>
              <a:t> 4 </a:t>
            </a:r>
            <a:r>
              <a:rPr lang="et-EE" dirty="0" err="1"/>
              <a:t>different</a:t>
            </a:r>
            <a:r>
              <a:rPr lang="et-EE" dirty="0"/>
              <a:t> </a:t>
            </a:r>
            <a:r>
              <a:rPr lang="et-EE" dirty="0" err="1"/>
              <a:t>tables</a:t>
            </a:r>
            <a:r>
              <a:rPr lang="et-EE" dirty="0"/>
              <a:t>. </a:t>
            </a:r>
          </a:p>
          <a:p>
            <a:endParaRPr lang="et-EE" dirty="0"/>
          </a:p>
          <a:p>
            <a:r>
              <a:rPr lang="et-EE" dirty="0"/>
              <a:t>Main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includes</a:t>
            </a:r>
            <a:r>
              <a:rPr lang="et-EE" dirty="0"/>
              <a:t> </a:t>
            </a:r>
            <a:r>
              <a:rPr lang="et-EE" dirty="0" err="1"/>
              <a:t>information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. </a:t>
            </a:r>
          </a:p>
          <a:p>
            <a:r>
              <a:rPr lang="et-EE" dirty="0" err="1"/>
              <a:t>Similar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has</a:t>
            </a:r>
            <a:r>
              <a:rPr lang="et-EE" dirty="0"/>
              <a:t> </a:t>
            </a:r>
            <a:r>
              <a:rPr lang="et-EE" dirty="0" err="1"/>
              <a:t>information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</a:t>
            </a:r>
            <a:r>
              <a:rPr lang="et-EE" dirty="0" err="1"/>
              <a:t>co-purchased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, </a:t>
            </a:r>
          </a:p>
          <a:p>
            <a:r>
              <a:rPr lang="et-EE" dirty="0" err="1"/>
              <a:t>Review</a:t>
            </a:r>
            <a:r>
              <a:rPr lang="et-EE" dirty="0"/>
              <a:t> </a:t>
            </a:r>
            <a:r>
              <a:rPr lang="et-EE" dirty="0" err="1"/>
              <a:t>includes</a:t>
            </a:r>
            <a:r>
              <a:rPr lang="et-EE" dirty="0"/>
              <a:t> </a:t>
            </a:r>
            <a:r>
              <a:rPr lang="et-EE" dirty="0" err="1"/>
              <a:t>user</a:t>
            </a:r>
            <a:r>
              <a:rPr lang="et-EE" dirty="0"/>
              <a:t> </a:t>
            </a:r>
            <a:r>
              <a:rPr lang="et-EE" dirty="0" err="1"/>
              <a:t>reviews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. </a:t>
            </a:r>
          </a:p>
          <a:p>
            <a:r>
              <a:rPr lang="et-EE" dirty="0"/>
              <a:t>And </a:t>
            </a:r>
            <a:r>
              <a:rPr lang="et-EE" dirty="0" err="1"/>
              <a:t>categories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has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hierarchy</a:t>
            </a:r>
            <a:r>
              <a:rPr lang="et-EE" dirty="0"/>
              <a:t> of </a:t>
            </a:r>
            <a:r>
              <a:rPr lang="et-EE" dirty="0" err="1"/>
              <a:t>product</a:t>
            </a:r>
            <a:r>
              <a:rPr lang="et-EE" dirty="0"/>
              <a:t> </a:t>
            </a:r>
            <a:r>
              <a:rPr lang="et-EE" dirty="0" err="1"/>
              <a:t>categories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main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filtered</a:t>
            </a:r>
            <a:r>
              <a:rPr lang="et-EE" dirty="0"/>
              <a:t> </a:t>
            </a:r>
            <a:r>
              <a:rPr lang="et-EE" dirty="0" err="1"/>
              <a:t>out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which</a:t>
            </a:r>
            <a:r>
              <a:rPr lang="et-EE" dirty="0"/>
              <a:t> </a:t>
            </a:r>
            <a:r>
              <a:rPr lang="et-EE" dirty="0" err="1"/>
              <a:t>group</a:t>
            </a:r>
            <a:r>
              <a:rPr lang="et-EE" dirty="0"/>
              <a:t> </a:t>
            </a:r>
            <a:r>
              <a:rPr lang="et-EE" dirty="0" err="1"/>
              <a:t>was</a:t>
            </a:r>
            <a:r>
              <a:rPr lang="et-EE" dirty="0"/>
              <a:t> </a:t>
            </a:r>
            <a:r>
              <a:rPr lang="et-EE" dirty="0" err="1"/>
              <a:t>either</a:t>
            </a:r>
            <a:r>
              <a:rPr lang="et-EE" dirty="0"/>
              <a:t> </a:t>
            </a:r>
            <a:r>
              <a:rPr lang="et-EE" dirty="0" err="1"/>
              <a:t>book</a:t>
            </a:r>
            <a:r>
              <a:rPr lang="et-EE" dirty="0"/>
              <a:t>, DVD, video </a:t>
            </a:r>
            <a:r>
              <a:rPr lang="et-EE" dirty="0" err="1"/>
              <a:t>or</a:t>
            </a:r>
            <a:r>
              <a:rPr lang="et-EE" dirty="0"/>
              <a:t> </a:t>
            </a:r>
            <a:r>
              <a:rPr lang="et-EE" dirty="0" err="1"/>
              <a:t>music</a:t>
            </a:r>
            <a:r>
              <a:rPr lang="et-EE" dirty="0"/>
              <a:t>. And as a </a:t>
            </a:r>
            <a:r>
              <a:rPr lang="et-EE" dirty="0" err="1"/>
              <a:t>result</a:t>
            </a:r>
            <a:r>
              <a:rPr lang="et-EE" dirty="0"/>
              <a:t> </a:t>
            </a:r>
            <a:r>
              <a:rPr lang="et-EE" dirty="0" err="1"/>
              <a:t>got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node</a:t>
            </a:r>
            <a:r>
              <a:rPr lang="et-EE" dirty="0"/>
              <a:t> </a:t>
            </a:r>
            <a:r>
              <a:rPr lang="et-EE" dirty="0" err="1"/>
              <a:t>attributes</a:t>
            </a:r>
            <a:r>
              <a:rPr lang="et-EE" dirty="0"/>
              <a:t> (</a:t>
            </a:r>
            <a:r>
              <a:rPr lang="en-GB" dirty="0"/>
              <a:t>542</a:t>
            </a:r>
            <a:r>
              <a:rPr lang="et-EE" dirty="0"/>
              <a:t> </a:t>
            </a:r>
            <a:r>
              <a:rPr lang="en-GB" dirty="0"/>
              <a:t>664</a:t>
            </a:r>
            <a:r>
              <a:rPr lang="et-EE" dirty="0"/>
              <a:t> </a:t>
            </a:r>
            <a:r>
              <a:rPr lang="et-EE" dirty="0" err="1"/>
              <a:t>nodes</a:t>
            </a:r>
            <a:r>
              <a:rPr lang="et-EE" dirty="0"/>
              <a:t>).</a:t>
            </a:r>
          </a:p>
          <a:p>
            <a:endParaRPr lang="et-EE" dirty="0"/>
          </a:p>
          <a:p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similar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filtered</a:t>
            </a:r>
            <a:r>
              <a:rPr lang="et-EE" dirty="0"/>
              <a:t> </a:t>
            </a:r>
            <a:r>
              <a:rPr lang="et-EE" dirty="0" err="1"/>
              <a:t>out</a:t>
            </a:r>
            <a:r>
              <a:rPr lang="et-EE" dirty="0"/>
              <a:t> </a:t>
            </a:r>
            <a:r>
              <a:rPr lang="et-EE" dirty="0" err="1"/>
              <a:t>pairs</a:t>
            </a:r>
            <a:r>
              <a:rPr lang="et-EE" dirty="0"/>
              <a:t> of </a:t>
            </a:r>
            <a:r>
              <a:rPr lang="et-EE" dirty="0" err="1"/>
              <a:t>co-purchased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which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have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node</a:t>
            </a:r>
            <a:r>
              <a:rPr lang="et-EE" dirty="0"/>
              <a:t> </a:t>
            </a:r>
            <a:r>
              <a:rPr lang="et-EE" dirty="0" err="1"/>
              <a:t>attributes</a:t>
            </a:r>
            <a:r>
              <a:rPr lang="et-EE" dirty="0"/>
              <a:t> and </a:t>
            </a:r>
            <a:r>
              <a:rPr lang="et-EE" dirty="0" err="1"/>
              <a:t>created</a:t>
            </a:r>
            <a:r>
              <a:rPr lang="et-EE" dirty="0"/>
              <a:t> </a:t>
            </a:r>
            <a:r>
              <a:rPr lang="et-EE" dirty="0" err="1"/>
              <a:t>Amazon</a:t>
            </a:r>
            <a:r>
              <a:rPr lang="et-EE" dirty="0"/>
              <a:t> </a:t>
            </a:r>
            <a:r>
              <a:rPr lang="et-EE" dirty="0" err="1"/>
              <a:t>product-product</a:t>
            </a:r>
            <a:r>
              <a:rPr lang="et-EE" dirty="0"/>
              <a:t> </a:t>
            </a:r>
            <a:r>
              <a:rPr lang="et-EE" dirty="0" err="1"/>
              <a:t>edge</a:t>
            </a:r>
            <a:r>
              <a:rPr lang="et-EE" dirty="0"/>
              <a:t> list </a:t>
            </a:r>
            <a:r>
              <a:rPr lang="et-EE" dirty="0" err="1"/>
              <a:t>called</a:t>
            </a:r>
            <a:r>
              <a:rPr lang="et-EE" dirty="0"/>
              <a:t> </a:t>
            </a:r>
            <a:r>
              <a:rPr lang="et-EE" dirty="0" err="1"/>
              <a:t>A_links</a:t>
            </a:r>
            <a:r>
              <a:rPr lang="et-EE" dirty="0"/>
              <a:t> (</a:t>
            </a:r>
            <a:r>
              <a:rPr lang="en-GB" dirty="0"/>
              <a:t>275</a:t>
            </a:r>
            <a:r>
              <a:rPr lang="et-EE" dirty="0"/>
              <a:t> </a:t>
            </a:r>
            <a:r>
              <a:rPr lang="en-GB" dirty="0"/>
              <a:t>230</a:t>
            </a:r>
            <a:r>
              <a:rPr lang="et-EE" dirty="0"/>
              <a:t> </a:t>
            </a:r>
            <a:r>
              <a:rPr lang="et-EE" dirty="0" err="1"/>
              <a:t>edges</a:t>
            </a:r>
            <a:r>
              <a:rPr lang="et-EE" dirty="0"/>
              <a:t>).</a:t>
            </a:r>
          </a:p>
          <a:p>
            <a:endParaRPr lang="et-EE" dirty="0"/>
          </a:p>
          <a:p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transformed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reviews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customer-product</a:t>
            </a:r>
            <a:r>
              <a:rPr lang="et-EE" dirty="0"/>
              <a:t> </a:t>
            </a:r>
            <a:r>
              <a:rPr lang="et-EE" dirty="0" err="1"/>
              <a:t>edge</a:t>
            </a:r>
            <a:r>
              <a:rPr lang="et-EE" dirty="0"/>
              <a:t> list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bipartite</a:t>
            </a:r>
            <a:r>
              <a:rPr lang="et-EE" dirty="0"/>
              <a:t> </a:t>
            </a:r>
            <a:r>
              <a:rPr lang="et-EE" dirty="0" err="1"/>
              <a:t>graph</a:t>
            </a:r>
            <a:r>
              <a:rPr lang="et-EE" dirty="0"/>
              <a:t>.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called</a:t>
            </a:r>
            <a:r>
              <a:rPr lang="et-EE" dirty="0"/>
              <a:t> </a:t>
            </a:r>
            <a:r>
              <a:rPr lang="et-EE" dirty="0" err="1"/>
              <a:t>B_links</a:t>
            </a:r>
            <a:r>
              <a:rPr lang="et-EE" dirty="0"/>
              <a:t> (</a:t>
            </a:r>
            <a:r>
              <a:rPr lang="en-GB" dirty="0"/>
              <a:t>410</a:t>
            </a:r>
            <a:r>
              <a:rPr lang="et-EE" dirty="0"/>
              <a:t> </a:t>
            </a:r>
            <a:r>
              <a:rPr lang="en-GB" dirty="0"/>
              <a:t>480</a:t>
            </a:r>
            <a:r>
              <a:rPr lang="et-EE" dirty="0"/>
              <a:t> </a:t>
            </a:r>
            <a:r>
              <a:rPr lang="et-EE" dirty="0" err="1"/>
              <a:t>edges</a:t>
            </a:r>
            <a:r>
              <a:rPr lang="et-EE" dirty="0"/>
              <a:t>). </a:t>
            </a:r>
          </a:p>
          <a:p>
            <a:endParaRPr lang="et-EE" dirty="0"/>
          </a:p>
          <a:p>
            <a:r>
              <a:rPr lang="et-EE" dirty="0"/>
              <a:t>And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there</a:t>
            </a:r>
            <a:r>
              <a:rPr lang="et-EE" dirty="0"/>
              <a:t> </a:t>
            </a:r>
            <a:r>
              <a:rPr lang="et-EE" dirty="0" err="1"/>
              <a:t>product-product</a:t>
            </a:r>
            <a:r>
              <a:rPr lang="et-EE" dirty="0"/>
              <a:t> </a:t>
            </a:r>
            <a:r>
              <a:rPr lang="et-EE" dirty="0" err="1"/>
              <a:t>edge</a:t>
            </a:r>
            <a:r>
              <a:rPr lang="et-EE" dirty="0"/>
              <a:t> list </a:t>
            </a:r>
            <a:r>
              <a:rPr lang="et-EE" dirty="0" err="1"/>
              <a:t>was</a:t>
            </a:r>
            <a:r>
              <a:rPr lang="et-EE" dirty="0"/>
              <a:t> </a:t>
            </a:r>
            <a:r>
              <a:rPr lang="et-EE" dirty="0" err="1"/>
              <a:t>constructed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were</a:t>
            </a:r>
            <a:r>
              <a:rPr lang="et-EE" dirty="0"/>
              <a:t> </a:t>
            </a:r>
            <a:r>
              <a:rPr lang="et-EE" dirty="0" err="1"/>
              <a:t>rated</a:t>
            </a:r>
            <a:r>
              <a:rPr lang="et-EE" dirty="0"/>
              <a:t> by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same</a:t>
            </a:r>
            <a:r>
              <a:rPr lang="et-EE" dirty="0"/>
              <a:t> </a:t>
            </a:r>
            <a:r>
              <a:rPr lang="et-EE" dirty="0" err="1"/>
              <a:t>customer</a:t>
            </a:r>
            <a:r>
              <a:rPr lang="et-EE" dirty="0"/>
              <a:t>, </a:t>
            </a:r>
            <a:r>
              <a:rPr lang="et-EE" dirty="0" err="1"/>
              <a:t>with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restriction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rating</a:t>
            </a:r>
            <a:r>
              <a:rPr lang="et-EE" dirty="0"/>
              <a:t> must </a:t>
            </a:r>
            <a:r>
              <a:rPr lang="et-EE" dirty="0" err="1"/>
              <a:t>equal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5.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edge</a:t>
            </a:r>
            <a:r>
              <a:rPr lang="et-EE" dirty="0"/>
              <a:t> list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called</a:t>
            </a:r>
            <a:r>
              <a:rPr lang="et-EE" dirty="0"/>
              <a:t> </a:t>
            </a:r>
            <a:r>
              <a:rPr lang="et-EE" dirty="0" err="1"/>
              <a:t>C_links</a:t>
            </a:r>
            <a:r>
              <a:rPr lang="et-EE" dirty="0"/>
              <a:t> (</a:t>
            </a:r>
            <a:r>
              <a:rPr lang="en-GB" dirty="0"/>
              <a:t>71</a:t>
            </a:r>
            <a:r>
              <a:rPr lang="et-EE" dirty="0"/>
              <a:t> </a:t>
            </a:r>
            <a:r>
              <a:rPr lang="en-GB" dirty="0"/>
              <a:t>680</a:t>
            </a:r>
            <a:r>
              <a:rPr lang="et-EE" dirty="0"/>
              <a:t> </a:t>
            </a:r>
            <a:r>
              <a:rPr lang="en-GB" dirty="0"/>
              <a:t>770</a:t>
            </a:r>
            <a:r>
              <a:rPr lang="et-EE" dirty="0"/>
              <a:t> </a:t>
            </a:r>
            <a:r>
              <a:rPr lang="et-EE" dirty="0" err="1"/>
              <a:t>edges</a:t>
            </a:r>
            <a:r>
              <a:rPr lang="et-EE" dirty="0"/>
              <a:t>)</a:t>
            </a:r>
          </a:p>
          <a:p>
            <a:endParaRPr lang="et-EE" dirty="0"/>
          </a:p>
          <a:p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not</a:t>
            </a:r>
            <a:r>
              <a:rPr lang="et-EE" dirty="0"/>
              <a:t> </a:t>
            </a:r>
            <a:r>
              <a:rPr lang="et-EE" dirty="0" err="1"/>
              <a:t>use</a:t>
            </a:r>
            <a:r>
              <a:rPr lang="et-EE" dirty="0"/>
              <a:t> </a:t>
            </a:r>
            <a:r>
              <a:rPr lang="et-EE" dirty="0" err="1"/>
              <a:t>Categories</a:t>
            </a:r>
            <a:r>
              <a:rPr lang="et-EE" dirty="0"/>
              <a:t> </a:t>
            </a:r>
            <a:r>
              <a:rPr lang="et-EE" dirty="0" err="1"/>
              <a:t>table</a:t>
            </a:r>
            <a:r>
              <a:rPr lang="et-EE" dirty="0"/>
              <a:t> in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work</a:t>
            </a:r>
            <a:r>
              <a:rPr lang="et-EE" dirty="0"/>
              <a:t>, </a:t>
            </a:r>
            <a:r>
              <a:rPr lang="et-EE" dirty="0" err="1"/>
              <a:t>but</a:t>
            </a:r>
            <a:r>
              <a:rPr lang="et-EE" dirty="0"/>
              <a:t>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can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improve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system</a:t>
            </a:r>
            <a:r>
              <a:rPr lang="et-EE" dirty="0"/>
              <a:t> in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future</a:t>
            </a:r>
            <a:r>
              <a:rPr lang="et-EE" dirty="0"/>
              <a:t>.</a:t>
            </a:r>
          </a:p>
          <a:p>
            <a:endParaRPr lang="et-EE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#Grey </a:t>
            </a:r>
            <a:r>
              <a:rPr lang="et-EE" dirty="0" err="1"/>
              <a:t>out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options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not</a:t>
            </a:r>
            <a:r>
              <a:rPr lang="et-EE" dirty="0"/>
              <a:t> </a:t>
            </a:r>
            <a:r>
              <a:rPr lang="et-EE" dirty="0" err="1"/>
              <a:t>use</a:t>
            </a:r>
            <a:endParaRPr lang="et-EE" dirty="0"/>
          </a:p>
          <a:p>
            <a:endParaRPr lang="et-EE" dirty="0"/>
          </a:p>
          <a:p>
            <a:r>
              <a:rPr lang="et-EE" dirty="0" err="1"/>
              <a:t>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flowchart</a:t>
            </a:r>
            <a:r>
              <a:rPr lang="et-EE" dirty="0"/>
              <a:t> of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methodology</a:t>
            </a:r>
            <a:r>
              <a:rPr lang="et-EE" dirty="0"/>
              <a:t>. </a:t>
            </a:r>
          </a:p>
          <a:p>
            <a:endParaRPr lang="et-EE" dirty="0"/>
          </a:p>
          <a:p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previous</a:t>
            </a:r>
            <a:r>
              <a:rPr lang="et-EE" dirty="0"/>
              <a:t> </a:t>
            </a:r>
            <a:r>
              <a:rPr lang="et-EE" dirty="0" err="1"/>
              <a:t>slide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saw</a:t>
            </a:r>
            <a:r>
              <a:rPr lang="et-EE" dirty="0"/>
              <a:t> </a:t>
            </a:r>
            <a:r>
              <a:rPr lang="et-EE" dirty="0" err="1"/>
              <a:t>how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transform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original</a:t>
            </a:r>
            <a:r>
              <a:rPr lang="et-EE" dirty="0"/>
              <a:t> </a:t>
            </a:r>
            <a:r>
              <a:rPr lang="et-EE" dirty="0" err="1"/>
              <a:t>dataset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nodes</a:t>
            </a:r>
            <a:r>
              <a:rPr lang="et-EE" dirty="0"/>
              <a:t> and </a:t>
            </a:r>
            <a:r>
              <a:rPr lang="et-EE" dirty="0" err="1"/>
              <a:t>links</a:t>
            </a:r>
            <a:r>
              <a:rPr lang="et-EE" dirty="0"/>
              <a:t>. </a:t>
            </a:r>
            <a:r>
              <a:rPr lang="et-EE" dirty="0" err="1"/>
              <a:t>Node</a:t>
            </a:r>
            <a:r>
              <a:rPr lang="et-EE" dirty="0"/>
              <a:t> </a:t>
            </a:r>
            <a:r>
              <a:rPr lang="et-EE" dirty="0" err="1"/>
              <a:t>attributes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found</a:t>
            </a:r>
            <a:r>
              <a:rPr lang="et-EE" dirty="0"/>
              <a:t> </a:t>
            </a:r>
            <a:r>
              <a:rPr lang="et-EE" dirty="0" err="1"/>
              <a:t>useful</a:t>
            </a:r>
            <a:r>
              <a:rPr lang="et-EE" dirty="0"/>
              <a:t> are Group, </a:t>
            </a:r>
            <a:r>
              <a:rPr lang="et-EE" dirty="0" err="1"/>
              <a:t>Salesrank</a:t>
            </a:r>
            <a:r>
              <a:rPr lang="et-EE" dirty="0"/>
              <a:t> and </a:t>
            </a:r>
            <a:r>
              <a:rPr lang="et-EE" dirty="0" err="1"/>
              <a:t>AverageRating</a:t>
            </a:r>
            <a:r>
              <a:rPr lang="et-EE" dirty="0"/>
              <a:t>. </a:t>
            </a:r>
            <a:r>
              <a:rPr lang="et-EE" dirty="0" err="1"/>
              <a:t>There</a:t>
            </a:r>
            <a:r>
              <a:rPr lang="et-EE" dirty="0"/>
              <a:t> are </a:t>
            </a:r>
            <a:r>
              <a:rPr lang="et-EE" dirty="0" err="1"/>
              <a:t>also</a:t>
            </a:r>
            <a:r>
              <a:rPr lang="et-EE" dirty="0"/>
              <a:t> </a:t>
            </a:r>
            <a:r>
              <a:rPr lang="et-EE" dirty="0" err="1"/>
              <a:t>information</a:t>
            </a:r>
            <a:r>
              <a:rPr lang="et-EE" dirty="0"/>
              <a:t> </a:t>
            </a:r>
            <a:r>
              <a:rPr lang="et-EE" dirty="0" err="1"/>
              <a:t>about</a:t>
            </a:r>
            <a:r>
              <a:rPr lang="et-EE" dirty="0"/>
              <a:t> </a:t>
            </a:r>
            <a:r>
              <a:rPr lang="et-EE" dirty="0" err="1"/>
              <a:t>title</a:t>
            </a:r>
            <a:r>
              <a:rPr lang="et-EE" dirty="0"/>
              <a:t> and </a:t>
            </a:r>
            <a:r>
              <a:rPr lang="et-EE" dirty="0" err="1"/>
              <a:t>category</a:t>
            </a:r>
            <a:r>
              <a:rPr lang="et-EE" dirty="0"/>
              <a:t> </a:t>
            </a:r>
            <a:r>
              <a:rPr lang="et-EE" dirty="0" err="1"/>
              <a:t>available</a:t>
            </a:r>
            <a:r>
              <a:rPr lang="et-EE" dirty="0"/>
              <a:t>, </a:t>
            </a:r>
            <a:r>
              <a:rPr lang="et-EE" dirty="0" err="1"/>
              <a:t>but</a:t>
            </a:r>
            <a:r>
              <a:rPr lang="et-EE" dirty="0"/>
              <a:t> </a:t>
            </a:r>
            <a:r>
              <a:rPr lang="et-EE" dirty="0" err="1"/>
              <a:t>these</a:t>
            </a:r>
            <a:r>
              <a:rPr lang="et-EE" dirty="0"/>
              <a:t> need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embedded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, so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discarded</a:t>
            </a:r>
            <a:r>
              <a:rPr lang="et-EE" dirty="0"/>
              <a:t> </a:t>
            </a:r>
            <a:r>
              <a:rPr lang="et-EE" dirty="0" err="1"/>
              <a:t>them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now</a:t>
            </a:r>
            <a:r>
              <a:rPr lang="et-EE" dirty="0"/>
              <a:t>.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also</a:t>
            </a:r>
            <a:r>
              <a:rPr lang="et-EE" dirty="0"/>
              <a:t> have 3 diferent </a:t>
            </a:r>
            <a:r>
              <a:rPr lang="et-EE" dirty="0" err="1"/>
              <a:t>edgelists</a:t>
            </a:r>
            <a:r>
              <a:rPr lang="et-EE" dirty="0"/>
              <a:t>. For </a:t>
            </a:r>
            <a:r>
              <a:rPr lang="et-EE" dirty="0" err="1"/>
              <a:t>now</a:t>
            </a:r>
            <a:r>
              <a:rPr lang="et-EE" dirty="0"/>
              <a:t>,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only</a:t>
            </a:r>
            <a:r>
              <a:rPr lang="et-EE" dirty="0"/>
              <a:t> </a:t>
            </a:r>
            <a:r>
              <a:rPr lang="et-EE" dirty="0" err="1"/>
              <a:t>use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A_links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Amazon</a:t>
            </a:r>
            <a:r>
              <a:rPr lang="et-EE" dirty="0"/>
              <a:t> </a:t>
            </a:r>
            <a:r>
              <a:rPr lang="et-EE" dirty="0" err="1"/>
              <a:t>co-purchased</a:t>
            </a:r>
            <a:r>
              <a:rPr lang="et-EE" dirty="0"/>
              <a:t> </a:t>
            </a:r>
            <a:r>
              <a:rPr lang="et-EE" dirty="0" err="1"/>
              <a:t>products</a:t>
            </a:r>
            <a:r>
              <a:rPr lang="et-EE" dirty="0"/>
              <a:t>.</a:t>
            </a:r>
          </a:p>
          <a:p>
            <a:endParaRPr lang="et-E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nodes</a:t>
            </a:r>
            <a:r>
              <a:rPr lang="et-EE" dirty="0"/>
              <a:t> and </a:t>
            </a:r>
            <a:r>
              <a:rPr lang="et-EE" dirty="0" err="1"/>
              <a:t>links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network</a:t>
            </a:r>
            <a:r>
              <a:rPr lang="et-EE" dirty="0"/>
              <a:t> </a:t>
            </a:r>
            <a:r>
              <a:rPr lang="et-EE" dirty="0" err="1"/>
              <a:t>graph</a:t>
            </a:r>
            <a:r>
              <a:rPr lang="et-EE" dirty="0"/>
              <a:t> </a:t>
            </a:r>
            <a:r>
              <a:rPr lang="et-EE" dirty="0" err="1"/>
              <a:t>will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generated</a:t>
            </a:r>
            <a:r>
              <a:rPr lang="et-EE" dirty="0"/>
              <a:t>. </a:t>
            </a:r>
            <a:r>
              <a:rPr lang="et-EE" dirty="0" err="1"/>
              <a:t>There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data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generate</a:t>
            </a:r>
            <a:r>
              <a:rPr lang="et-EE" dirty="0"/>
              <a:t> </a:t>
            </a:r>
            <a:r>
              <a:rPr lang="et-EE" dirty="0" err="1"/>
              <a:t>homogeneous</a:t>
            </a:r>
            <a:r>
              <a:rPr lang="et-EE" dirty="0"/>
              <a:t>, </a:t>
            </a:r>
            <a:r>
              <a:rPr lang="et-EE" dirty="0" err="1"/>
              <a:t>bipartite</a:t>
            </a:r>
            <a:r>
              <a:rPr lang="et-EE" dirty="0"/>
              <a:t> and </a:t>
            </a:r>
            <a:r>
              <a:rPr lang="et-EE" dirty="0" err="1"/>
              <a:t>heterogeneous</a:t>
            </a:r>
            <a:r>
              <a:rPr lang="et-EE" dirty="0"/>
              <a:t> </a:t>
            </a:r>
            <a:r>
              <a:rPr lang="et-EE" dirty="0" err="1"/>
              <a:t>graphs</a:t>
            </a:r>
            <a:r>
              <a:rPr lang="et-EE" dirty="0"/>
              <a:t>. </a:t>
            </a:r>
            <a:r>
              <a:rPr lang="et-EE" dirty="0" err="1"/>
              <a:t>Here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create</a:t>
            </a:r>
            <a:r>
              <a:rPr lang="et-EE" dirty="0"/>
              <a:t> </a:t>
            </a:r>
            <a:r>
              <a:rPr lang="en-GB" b="1" i="0" dirty="0">
                <a:effectLst/>
                <a:latin typeface="-apple-system"/>
              </a:rPr>
              <a:t>Homogeneous graph</a:t>
            </a:r>
            <a:r>
              <a:rPr lang="en-GB" b="0" i="0" dirty="0">
                <a:effectLst/>
                <a:latin typeface="-apple-system"/>
              </a:rPr>
              <a:t> where links represent the similar products taken from source </a:t>
            </a:r>
            <a:r>
              <a:rPr lang="en-GB" b="0" i="0" dirty="0" err="1">
                <a:effectLst/>
                <a:latin typeface="-apple-system"/>
              </a:rPr>
              <a:t>dat</a:t>
            </a:r>
            <a:r>
              <a:rPr lang="et-EE" b="0" i="0" dirty="0">
                <a:effectLst/>
                <a:latin typeface="-apple-system"/>
              </a:rPr>
              <a:t>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effectLst/>
              <a:latin typeface="-apple-system"/>
            </a:endParaRPr>
          </a:p>
          <a:p>
            <a:r>
              <a:rPr lang="et-EE" b="0" i="0" dirty="0" err="1">
                <a:effectLst/>
                <a:latin typeface="-apple-system"/>
              </a:rPr>
              <a:t>From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network</a:t>
            </a:r>
            <a:r>
              <a:rPr lang="et-EE" b="0" i="0" dirty="0">
                <a:effectLst/>
                <a:latin typeface="-apple-system"/>
              </a:rPr>
              <a:t> Graph </a:t>
            </a:r>
            <a:r>
              <a:rPr lang="et-EE" b="0" i="0" dirty="0" err="1">
                <a:effectLst/>
                <a:latin typeface="-apple-system"/>
              </a:rPr>
              <a:t>we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can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directly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calculate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similarity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between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two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nodes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or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products</a:t>
            </a:r>
            <a:r>
              <a:rPr lang="et-EE" b="0" i="0" dirty="0">
                <a:effectLst/>
                <a:latin typeface="-apple-system"/>
              </a:rPr>
              <a:t> and </a:t>
            </a:r>
            <a:r>
              <a:rPr lang="et-EE" b="0" i="0" dirty="0" err="1">
                <a:effectLst/>
                <a:latin typeface="-apple-system"/>
              </a:rPr>
              <a:t>use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compare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the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results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from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Recommender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system</a:t>
            </a:r>
            <a:r>
              <a:rPr lang="et-EE" b="0" i="0" dirty="0">
                <a:effectLst/>
                <a:latin typeface="-apple-system"/>
              </a:rPr>
              <a:t>.</a:t>
            </a:r>
          </a:p>
          <a:p>
            <a:endParaRPr lang="et-EE" b="0" i="0" dirty="0">
              <a:effectLst/>
              <a:latin typeface="-apple-system"/>
            </a:endParaRPr>
          </a:p>
          <a:p>
            <a:r>
              <a:rPr lang="et-EE" b="0" i="0" dirty="0">
                <a:effectLst/>
                <a:latin typeface="-apple-system"/>
              </a:rPr>
              <a:t>On </a:t>
            </a:r>
            <a:r>
              <a:rPr lang="et-EE" b="0" i="0" dirty="0" err="1">
                <a:effectLst/>
                <a:latin typeface="-apple-system"/>
              </a:rPr>
              <a:t>the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other</a:t>
            </a:r>
            <a:r>
              <a:rPr lang="et-EE" b="0" i="0" dirty="0">
                <a:effectLst/>
                <a:latin typeface="-apple-system"/>
              </a:rPr>
              <a:t> side, </a:t>
            </a:r>
            <a:r>
              <a:rPr lang="et-EE" b="0" i="0" dirty="0" err="1">
                <a:effectLst/>
                <a:latin typeface="-apple-system"/>
              </a:rPr>
              <a:t>we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use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different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models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generate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embeddings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for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the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nodes</a:t>
            </a:r>
            <a:r>
              <a:rPr lang="et-EE" b="0" i="0" dirty="0">
                <a:effectLst/>
                <a:latin typeface="-apple-system"/>
              </a:rPr>
              <a:t>. </a:t>
            </a:r>
            <a:r>
              <a:rPr lang="et-EE" b="0" i="0" dirty="0" err="1">
                <a:effectLst/>
                <a:latin typeface="-apple-system"/>
              </a:rPr>
              <a:t>We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implement</a:t>
            </a:r>
            <a:r>
              <a:rPr lang="et-EE" b="0" i="0" dirty="0">
                <a:effectLst/>
                <a:latin typeface="-apple-system"/>
              </a:rPr>
              <a:t> Attri2Vec and </a:t>
            </a:r>
            <a:r>
              <a:rPr lang="et-EE" b="0" i="0" dirty="0" err="1">
                <a:effectLst/>
                <a:latin typeface="-apple-system"/>
              </a:rPr>
              <a:t>GraphSAGE</a:t>
            </a:r>
            <a:r>
              <a:rPr lang="et-EE" b="0" i="0" dirty="0">
                <a:effectLst/>
                <a:latin typeface="-apple-system"/>
              </a:rPr>
              <a:t>. </a:t>
            </a:r>
            <a:r>
              <a:rPr lang="et-EE" b="0" i="0" dirty="0" err="1">
                <a:effectLst/>
                <a:latin typeface="-apple-system"/>
              </a:rPr>
              <a:t>We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tried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PinSAGE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for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Bipartite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graph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but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ran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into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some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issues</a:t>
            </a:r>
            <a:r>
              <a:rPr lang="et-EE" b="0" i="0" dirty="0">
                <a:effectLst/>
                <a:latin typeface="-apple-system"/>
              </a:rPr>
              <a:t>. For </a:t>
            </a:r>
            <a:r>
              <a:rPr lang="et-EE" b="0" i="0" dirty="0" err="1">
                <a:effectLst/>
                <a:latin typeface="-apple-system"/>
              </a:rPr>
              <a:t>Heterogeneous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graph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HinSAGE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can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be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used</a:t>
            </a:r>
            <a:r>
              <a:rPr lang="et-EE" b="0" i="0" dirty="0">
                <a:effectLst/>
                <a:latin typeface="-apple-system"/>
              </a:rPr>
              <a:t>.</a:t>
            </a:r>
          </a:p>
          <a:p>
            <a:endParaRPr lang="et-EE" b="0" i="0" dirty="0">
              <a:effectLst/>
              <a:latin typeface="-apple-system"/>
            </a:endParaRPr>
          </a:p>
          <a:p>
            <a:r>
              <a:rPr lang="et-EE" b="0" i="0" dirty="0" err="1">
                <a:effectLst/>
                <a:latin typeface="-apple-system"/>
              </a:rPr>
              <a:t>Generated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embeddings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give</a:t>
            </a:r>
            <a:r>
              <a:rPr lang="et-EE" b="0" i="0" dirty="0">
                <a:effectLst/>
                <a:latin typeface="-apple-system"/>
              </a:rPr>
              <a:t> a </a:t>
            </a:r>
            <a:r>
              <a:rPr lang="et-EE" b="0" i="0" dirty="0" err="1">
                <a:effectLst/>
                <a:latin typeface="-apple-system"/>
              </a:rPr>
              <a:t>good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way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visualize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our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data</a:t>
            </a:r>
            <a:r>
              <a:rPr lang="et-EE" b="0" i="0" dirty="0">
                <a:effectLst/>
                <a:latin typeface="-apple-system"/>
              </a:rPr>
              <a:t>. For </a:t>
            </a:r>
            <a:r>
              <a:rPr lang="et-EE" b="0" i="0" dirty="0" err="1">
                <a:effectLst/>
                <a:latin typeface="-apple-system"/>
              </a:rPr>
              <a:t>this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some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dimensionality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reduction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such</a:t>
            </a:r>
            <a:r>
              <a:rPr lang="et-EE" b="0" i="0" dirty="0">
                <a:effectLst/>
                <a:latin typeface="-apple-system"/>
              </a:rPr>
              <a:t> as PCA </a:t>
            </a:r>
            <a:r>
              <a:rPr lang="et-EE" b="0" i="0" dirty="0" err="1">
                <a:effectLst/>
                <a:latin typeface="-apple-system"/>
              </a:rPr>
              <a:t>shall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be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used</a:t>
            </a:r>
            <a:r>
              <a:rPr lang="et-EE" b="0" i="0" dirty="0">
                <a:effectLst/>
                <a:latin typeface="-apple-system"/>
              </a:rPr>
              <a:t>.</a:t>
            </a:r>
          </a:p>
          <a:p>
            <a:endParaRPr lang="et-EE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b="0" i="0" dirty="0" err="1">
                <a:effectLst/>
                <a:latin typeface="-apple-system"/>
              </a:rPr>
              <a:t>Embeddings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together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with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node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attributes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the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input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for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our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Recommender</a:t>
            </a:r>
            <a:r>
              <a:rPr lang="et-EE" b="0" i="0" dirty="0">
                <a:effectLst/>
                <a:latin typeface="-apple-system"/>
              </a:rPr>
              <a:t>, </a:t>
            </a:r>
            <a:r>
              <a:rPr lang="et-EE" b="0" i="0" dirty="0" err="1">
                <a:effectLst/>
                <a:latin typeface="-apple-system"/>
              </a:rPr>
              <a:t>that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uses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NearestNeighbour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to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find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similar</a:t>
            </a:r>
            <a:r>
              <a:rPr lang="et-EE" b="0" i="0" dirty="0">
                <a:effectLst/>
                <a:latin typeface="-apple-system"/>
              </a:rPr>
              <a:t> </a:t>
            </a:r>
            <a:r>
              <a:rPr lang="et-EE" b="0" i="0" dirty="0" err="1">
                <a:effectLst/>
                <a:latin typeface="-apple-system"/>
              </a:rPr>
              <a:t>products</a:t>
            </a:r>
            <a:r>
              <a:rPr lang="et-EE" b="0" i="0" dirty="0">
                <a:effectLst/>
                <a:latin typeface="-apple-system"/>
              </a:rPr>
              <a:t>. </a:t>
            </a:r>
            <a:r>
              <a:rPr lang="et-EE" dirty="0"/>
              <a:t>The </a:t>
            </a:r>
            <a:r>
              <a:rPr lang="et-EE" dirty="0" err="1"/>
              <a:t>result</a:t>
            </a:r>
            <a:r>
              <a:rPr lang="et-EE" dirty="0"/>
              <a:t> of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a </a:t>
            </a:r>
            <a:r>
              <a:rPr lang="et-EE" dirty="0" err="1"/>
              <a:t>recommender</a:t>
            </a:r>
            <a:r>
              <a:rPr lang="et-EE" dirty="0"/>
              <a:t> </a:t>
            </a:r>
            <a:r>
              <a:rPr lang="et-EE" dirty="0" err="1"/>
              <a:t>system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recommends</a:t>
            </a:r>
            <a:r>
              <a:rPr lang="et-EE" dirty="0"/>
              <a:t> </a:t>
            </a:r>
            <a:r>
              <a:rPr lang="et-EE" dirty="0" err="1"/>
              <a:t>top</a:t>
            </a:r>
            <a:r>
              <a:rPr lang="et-EE" dirty="0"/>
              <a:t> K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based</a:t>
            </a:r>
            <a:r>
              <a:rPr lang="et-EE" dirty="0"/>
              <a:t> on </a:t>
            </a:r>
            <a:r>
              <a:rPr lang="et-EE" dirty="0" err="1"/>
              <a:t>an</a:t>
            </a:r>
            <a:r>
              <a:rPr lang="et-EE" dirty="0"/>
              <a:t> </a:t>
            </a:r>
            <a:r>
              <a:rPr lang="et-EE" dirty="0" err="1"/>
              <a:t>example</a:t>
            </a:r>
            <a:r>
              <a:rPr lang="et-EE" dirty="0"/>
              <a:t> </a:t>
            </a:r>
            <a:r>
              <a:rPr lang="et-EE" dirty="0" err="1"/>
              <a:t>product</a:t>
            </a:r>
            <a:r>
              <a:rPr lang="et-EE" dirty="0"/>
              <a:t>.</a:t>
            </a:r>
          </a:p>
          <a:p>
            <a:endParaRPr lang="et-EE" b="0" i="0" dirty="0">
              <a:effectLst/>
              <a:latin typeface="-apple-system"/>
            </a:endParaRPr>
          </a:p>
          <a:p>
            <a:endParaRPr lang="et-EE" b="0" i="0" dirty="0">
              <a:effectLst/>
              <a:latin typeface="-apple-system"/>
            </a:endParaRPr>
          </a:p>
          <a:p>
            <a:r>
              <a:rPr lang="et-EE" b="0" i="0" dirty="0">
                <a:effectLst/>
                <a:latin typeface="-apple-system"/>
              </a:rPr>
              <a:t>-------</a:t>
            </a:r>
          </a:p>
          <a:p>
            <a:endParaRPr lang="et-EE" b="0" i="0" dirty="0"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machine learning model is a file that has been trained to recognize certain types of patterns. </a:t>
            </a:r>
            <a:endParaRPr lang="et-EE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et-EE" b="1" dirty="0"/>
              <a:t>Attri2vec – </a:t>
            </a:r>
            <a:r>
              <a:rPr lang="et-EE" b="1" dirty="0" err="1"/>
              <a:t>shallow</a:t>
            </a:r>
            <a:r>
              <a:rPr lang="et-EE" b="1" dirty="0"/>
              <a:t> </a:t>
            </a:r>
            <a:r>
              <a:rPr lang="et-EE" b="1" dirty="0" err="1"/>
              <a:t>dd</a:t>
            </a:r>
            <a:endParaRPr lang="et-EE" b="1" dirty="0"/>
          </a:p>
          <a:p>
            <a:r>
              <a:rPr lang="et-EE" dirty="0"/>
              <a:t>Node2vec?</a:t>
            </a:r>
          </a:p>
          <a:p>
            <a:r>
              <a:rPr lang="et-EE" b="1" dirty="0" err="1"/>
              <a:t>GraphSAGE</a:t>
            </a:r>
            <a:r>
              <a:rPr lang="et-EE" b="1" dirty="0"/>
              <a:t> – </a:t>
            </a:r>
            <a:r>
              <a:rPr lang="et-EE" b="1" dirty="0" err="1"/>
              <a:t>deep</a:t>
            </a:r>
            <a:r>
              <a:rPr lang="et-EE" b="1" dirty="0"/>
              <a:t> nn</a:t>
            </a:r>
          </a:p>
          <a:p>
            <a:r>
              <a:rPr lang="et-EE" dirty="0" err="1"/>
              <a:t>HinSAGE</a:t>
            </a:r>
            <a:r>
              <a:rPr lang="et-EE" dirty="0"/>
              <a:t> – hetero</a:t>
            </a:r>
          </a:p>
          <a:p>
            <a:r>
              <a:rPr lang="et-EE" dirty="0" err="1"/>
              <a:t>PinSAGE</a:t>
            </a:r>
            <a:r>
              <a:rPr lang="et-EE" dirty="0"/>
              <a:t> – </a:t>
            </a:r>
            <a:r>
              <a:rPr lang="et-EE" dirty="0" err="1"/>
              <a:t>bipart</a:t>
            </a:r>
            <a:endParaRPr lang="et-EE" dirty="0"/>
          </a:p>
          <a:p>
            <a:endParaRPr lang="et-EE" dirty="0"/>
          </a:p>
          <a:p>
            <a:r>
              <a:rPr lang="en-GB" b="1" i="0" dirty="0">
                <a:effectLst/>
                <a:latin typeface="-apple-system"/>
              </a:rPr>
              <a:t>Homogeneous graph</a:t>
            </a:r>
            <a:r>
              <a:rPr lang="en-GB" b="0" i="0" dirty="0">
                <a:effectLst/>
                <a:latin typeface="-apple-system"/>
              </a:rPr>
              <a:t> where links are between products the same customer has rated them with 5 stars</a:t>
            </a:r>
            <a:r>
              <a:rPr lang="et-EE" b="0" i="0" dirty="0">
                <a:effectLst/>
                <a:latin typeface="-apple-system"/>
              </a:rPr>
              <a:t> (</a:t>
            </a:r>
            <a:r>
              <a:rPr lang="et-EE" b="0" i="0" dirty="0" err="1">
                <a:effectLst/>
                <a:latin typeface="-apple-system"/>
              </a:rPr>
              <a:t>C_links</a:t>
            </a:r>
            <a:r>
              <a:rPr lang="et-EE" b="0" i="0" dirty="0">
                <a:effectLst/>
                <a:latin typeface="-apple-system"/>
              </a:rPr>
              <a:t>)</a:t>
            </a:r>
          </a:p>
          <a:p>
            <a:r>
              <a:rPr lang="en-GB" b="1" i="0" dirty="0">
                <a:effectLst/>
                <a:latin typeface="-apple-system"/>
              </a:rPr>
              <a:t>Homogeneous graph</a:t>
            </a:r>
            <a:r>
              <a:rPr lang="en-GB" b="0" i="0" dirty="0">
                <a:effectLst/>
                <a:latin typeface="-apple-system"/>
              </a:rPr>
              <a:t> where links represent the similar products and the similarity is taken from source data</a:t>
            </a:r>
            <a:r>
              <a:rPr lang="et-EE" b="0" i="0" dirty="0">
                <a:effectLst/>
                <a:latin typeface="-apple-system"/>
              </a:rPr>
              <a:t> (</a:t>
            </a:r>
            <a:r>
              <a:rPr lang="et-EE" b="0" i="0" dirty="0" err="1">
                <a:effectLst/>
                <a:latin typeface="-apple-system"/>
              </a:rPr>
              <a:t>A_links</a:t>
            </a:r>
            <a:r>
              <a:rPr lang="et-EE" b="0" i="0" dirty="0">
                <a:effectLst/>
                <a:latin typeface="-apple-system"/>
              </a:rPr>
              <a:t>)</a:t>
            </a:r>
          </a:p>
          <a:p>
            <a:r>
              <a:rPr lang="en-GB" b="1" i="0" dirty="0">
                <a:effectLst/>
                <a:latin typeface="-apple-system"/>
              </a:rPr>
              <a:t>Heterogeneous graph</a:t>
            </a:r>
            <a:r>
              <a:rPr lang="en-GB" b="0" i="0" dirty="0">
                <a:effectLst/>
                <a:latin typeface="-apple-system"/>
              </a:rPr>
              <a:t> where we have different entity types: Book, DVD, Music, Video</a:t>
            </a:r>
            <a:endParaRPr lang="et-EE" b="0" i="0" dirty="0">
              <a:effectLst/>
              <a:latin typeface="-apple-system"/>
            </a:endParaRPr>
          </a:p>
          <a:p>
            <a:endParaRPr lang="en-GB" dirty="0"/>
          </a:p>
          <a:p>
            <a:endParaRPr lang="et-EE" b="0" i="0" dirty="0">
              <a:effectLst/>
              <a:latin typeface="-apple-system"/>
            </a:endParaRPr>
          </a:p>
          <a:p>
            <a:endParaRPr lang="et-EE" b="0" i="0" dirty="0">
              <a:effectLst/>
              <a:latin typeface="-apple-system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76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The </a:t>
            </a:r>
            <a:r>
              <a:rPr lang="et-EE" dirty="0" err="1"/>
              <a:t>result</a:t>
            </a:r>
            <a:r>
              <a:rPr lang="et-EE" dirty="0"/>
              <a:t> of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a </a:t>
            </a:r>
            <a:r>
              <a:rPr lang="et-EE" dirty="0" err="1"/>
              <a:t>recommender</a:t>
            </a:r>
            <a:r>
              <a:rPr lang="et-EE" dirty="0"/>
              <a:t> </a:t>
            </a:r>
            <a:r>
              <a:rPr lang="et-EE" dirty="0" err="1"/>
              <a:t>system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recommends</a:t>
            </a:r>
            <a:r>
              <a:rPr lang="et-EE" dirty="0"/>
              <a:t> </a:t>
            </a:r>
            <a:r>
              <a:rPr lang="et-EE" dirty="0" err="1"/>
              <a:t>top</a:t>
            </a:r>
            <a:r>
              <a:rPr lang="et-EE" dirty="0"/>
              <a:t> K </a:t>
            </a:r>
            <a:r>
              <a:rPr lang="et-EE" dirty="0" err="1"/>
              <a:t>products</a:t>
            </a:r>
            <a:r>
              <a:rPr lang="et-EE" dirty="0"/>
              <a:t> </a:t>
            </a:r>
            <a:r>
              <a:rPr lang="et-EE" dirty="0" err="1"/>
              <a:t>based</a:t>
            </a:r>
            <a:r>
              <a:rPr lang="et-EE" dirty="0"/>
              <a:t> on </a:t>
            </a:r>
            <a:r>
              <a:rPr lang="et-EE" dirty="0" err="1"/>
              <a:t>an</a:t>
            </a:r>
            <a:r>
              <a:rPr lang="et-EE" dirty="0"/>
              <a:t> </a:t>
            </a:r>
            <a:r>
              <a:rPr lang="et-EE" dirty="0" err="1"/>
              <a:t>example</a:t>
            </a:r>
            <a:r>
              <a:rPr lang="et-EE" dirty="0"/>
              <a:t> </a:t>
            </a:r>
            <a:r>
              <a:rPr lang="et-EE" dirty="0" err="1"/>
              <a:t>product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/>
              <a:t>….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55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err="1"/>
              <a:t>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an</a:t>
            </a:r>
            <a:r>
              <a:rPr lang="et-EE" dirty="0"/>
              <a:t> </a:t>
            </a:r>
            <a:r>
              <a:rPr lang="et-EE" dirty="0" err="1"/>
              <a:t>example</a:t>
            </a:r>
            <a:r>
              <a:rPr lang="et-EE" dirty="0"/>
              <a:t> of 5 </a:t>
            </a:r>
            <a:r>
              <a:rPr lang="et-EE" dirty="0" err="1"/>
              <a:t>recommendation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DVD Laura. </a:t>
            </a:r>
            <a:r>
              <a:rPr lang="et-EE" dirty="0" err="1"/>
              <a:t>Here</a:t>
            </a:r>
            <a:r>
              <a:rPr lang="et-EE" dirty="0"/>
              <a:t>,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first</a:t>
            </a:r>
            <a:r>
              <a:rPr lang="et-EE" dirty="0"/>
              <a:t> </a:t>
            </a:r>
            <a:r>
              <a:rPr lang="et-EE" dirty="0" err="1"/>
              <a:t>column</a:t>
            </a:r>
            <a:r>
              <a:rPr lang="et-EE" dirty="0"/>
              <a:t> </a:t>
            </a:r>
            <a:r>
              <a:rPr lang="et-EE" dirty="0" err="1"/>
              <a:t>has</a:t>
            </a:r>
            <a:r>
              <a:rPr lang="et-EE" dirty="0"/>
              <a:t> </a:t>
            </a:r>
            <a:r>
              <a:rPr lang="et-EE" dirty="0" err="1"/>
              <a:t>recommendations</a:t>
            </a:r>
            <a:r>
              <a:rPr lang="et-EE" dirty="0"/>
              <a:t> </a:t>
            </a:r>
            <a:r>
              <a:rPr lang="et-EE" dirty="0" err="1"/>
              <a:t>based</a:t>
            </a:r>
            <a:r>
              <a:rPr lang="et-EE" dirty="0"/>
              <a:t> on </a:t>
            </a:r>
            <a:r>
              <a:rPr lang="et-EE" dirty="0" err="1"/>
              <a:t>GraphSAGE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, </a:t>
            </a:r>
            <a:r>
              <a:rPr lang="et-EE" dirty="0" err="1"/>
              <a:t>second</a:t>
            </a:r>
            <a:r>
              <a:rPr lang="et-EE" dirty="0"/>
              <a:t> on Attri2Vec </a:t>
            </a:r>
            <a:r>
              <a:rPr lang="et-EE" dirty="0" err="1"/>
              <a:t>embeddings</a:t>
            </a:r>
            <a:r>
              <a:rPr lang="et-EE" dirty="0"/>
              <a:t> and </a:t>
            </a:r>
            <a:r>
              <a:rPr lang="et-EE" dirty="0" err="1"/>
              <a:t>third</a:t>
            </a:r>
            <a:r>
              <a:rPr lang="et-EE" dirty="0"/>
              <a:t> </a:t>
            </a:r>
            <a:r>
              <a:rPr lang="et-EE" dirty="0" err="1"/>
              <a:t>one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based</a:t>
            </a:r>
            <a:r>
              <a:rPr lang="et-EE" dirty="0"/>
              <a:t> on </a:t>
            </a:r>
            <a:r>
              <a:rPr lang="et-EE" dirty="0" err="1"/>
              <a:t>similarity</a:t>
            </a:r>
            <a:r>
              <a:rPr lang="et-EE" dirty="0"/>
              <a:t> </a:t>
            </a:r>
            <a:r>
              <a:rPr lang="et-EE" dirty="0" err="1"/>
              <a:t>measures</a:t>
            </a:r>
            <a:r>
              <a:rPr lang="et-EE" dirty="0"/>
              <a:t> </a:t>
            </a:r>
            <a:r>
              <a:rPr lang="et-EE" dirty="0" err="1"/>
              <a:t>calculated</a:t>
            </a:r>
            <a:r>
              <a:rPr lang="et-EE" dirty="0"/>
              <a:t> </a:t>
            </a:r>
            <a:r>
              <a:rPr lang="et-EE" dirty="0" err="1"/>
              <a:t>directly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network</a:t>
            </a:r>
            <a:r>
              <a:rPr lang="et-EE" dirty="0"/>
              <a:t> </a:t>
            </a:r>
            <a:r>
              <a:rPr lang="et-EE" dirty="0" err="1"/>
              <a:t>graph</a:t>
            </a:r>
            <a:r>
              <a:rPr lang="et-EE" dirty="0"/>
              <a:t>.</a:t>
            </a:r>
          </a:p>
          <a:p>
            <a:r>
              <a:rPr lang="et-EE" dirty="0" err="1"/>
              <a:t>Each</a:t>
            </a:r>
            <a:r>
              <a:rPr lang="et-EE" dirty="0"/>
              <a:t> </a:t>
            </a:r>
            <a:r>
              <a:rPr lang="et-EE" dirty="0" err="1"/>
              <a:t>block</a:t>
            </a:r>
            <a:r>
              <a:rPr lang="et-EE" dirty="0"/>
              <a:t> </a:t>
            </a:r>
            <a:r>
              <a:rPr lang="et-EE" dirty="0" err="1"/>
              <a:t>has</a:t>
            </a:r>
            <a:r>
              <a:rPr lang="et-EE" dirty="0"/>
              <a:t> </a:t>
            </a:r>
            <a:r>
              <a:rPr lang="et-EE" dirty="0" err="1"/>
              <a:t>different</a:t>
            </a:r>
            <a:r>
              <a:rPr lang="et-EE" dirty="0"/>
              <a:t> </a:t>
            </a:r>
            <a:r>
              <a:rPr lang="et-EE" dirty="0" err="1"/>
              <a:t>metric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. So,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minowski</a:t>
            </a:r>
            <a:r>
              <a:rPr lang="et-EE" dirty="0"/>
              <a:t>, Manhattan and Canberra </a:t>
            </a:r>
            <a:r>
              <a:rPr lang="et-EE" dirty="0" err="1"/>
              <a:t>distance</a:t>
            </a:r>
            <a:r>
              <a:rPr lang="et-EE" dirty="0"/>
              <a:t> </a:t>
            </a:r>
            <a:r>
              <a:rPr lang="et-EE" dirty="0" err="1"/>
              <a:t>metric</a:t>
            </a:r>
            <a:r>
              <a:rPr lang="et-EE" dirty="0"/>
              <a:t>. </a:t>
            </a:r>
            <a:r>
              <a:rPr lang="et-EE" dirty="0" err="1"/>
              <a:t>While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similarity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 </a:t>
            </a:r>
            <a:r>
              <a:rPr lang="et-EE" dirty="0" err="1"/>
              <a:t>jaccards</a:t>
            </a:r>
            <a:r>
              <a:rPr lang="et-EE" dirty="0"/>
              <a:t> </a:t>
            </a:r>
            <a:r>
              <a:rPr lang="et-EE" dirty="0" err="1"/>
              <a:t>similarity</a:t>
            </a:r>
            <a:r>
              <a:rPr lang="et-EE" dirty="0"/>
              <a:t> and </a:t>
            </a:r>
            <a:r>
              <a:rPr lang="et-EE" dirty="0" err="1"/>
              <a:t>preferential</a:t>
            </a:r>
            <a:r>
              <a:rPr lang="et-EE" dirty="0"/>
              <a:t> </a:t>
            </a:r>
            <a:r>
              <a:rPr lang="et-EE" dirty="0" err="1"/>
              <a:t>attachment</a:t>
            </a:r>
            <a:r>
              <a:rPr lang="et-EE" dirty="0"/>
              <a:t> </a:t>
            </a:r>
            <a:r>
              <a:rPr lang="et-EE" dirty="0" err="1"/>
              <a:t>score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Here</a:t>
            </a:r>
            <a:r>
              <a:rPr lang="et-EE" dirty="0"/>
              <a:t>,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same</a:t>
            </a:r>
            <a:r>
              <a:rPr lang="et-EE" dirty="0"/>
              <a:t> </a:t>
            </a:r>
            <a:r>
              <a:rPr lang="et-EE" dirty="0" err="1"/>
              <a:t>recommendations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each</a:t>
            </a:r>
            <a:r>
              <a:rPr lang="et-EE" dirty="0"/>
              <a:t> </a:t>
            </a:r>
            <a:r>
              <a:rPr lang="et-EE" dirty="0" err="1"/>
              <a:t>configuration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showed</a:t>
            </a:r>
            <a:r>
              <a:rPr lang="et-EE" dirty="0"/>
              <a:t> in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same</a:t>
            </a:r>
            <a:r>
              <a:rPr lang="et-EE" dirty="0"/>
              <a:t> </a:t>
            </a:r>
            <a:r>
              <a:rPr lang="et-EE" dirty="0" err="1"/>
              <a:t>color</a:t>
            </a:r>
            <a:r>
              <a:rPr lang="et-EE" dirty="0"/>
              <a:t>.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first</a:t>
            </a:r>
            <a:r>
              <a:rPr lang="et-EE" dirty="0"/>
              <a:t> </a:t>
            </a:r>
            <a:r>
              <a:rPr lang="et-EE" dirty="0" err="1"/>
              <a:t>glance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can</a:t>
            </a:r>
            <a:r>
              <a:rPr lang="et-EE" dirty="0"/>
              <a:t> see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each</a:t>
            </a:r>
            <a:r>
              <a:rPr lang="et-EE" dirty="0"/>
              <a:t> </a:t>
            </a:r>
            <a:r>
              <a:rPr lang="et-EE" dirty="0" err="1"/>
              <a:t>model</a:t>
            </a:r>
            <a:r>
              <a:rPr lang="et-EE" dirty="0"/>
              <a:t> </a:t>
            </a:r>
            <a:r>
              <a:rPr lang="et-EE" dirty="0" err="1"/>
              <a:t>creates</a:t>
            </a:r>
            <a:r>
              <a:rPr lang="et-EE" dirty="0"/>
              <a:t> </a:t>
            </a:r>
            <a:r>
              <a:rPr lang="et-EE" dirty="0" err="1"/>
              <a:t>totally</a:t>
            </a:r>
            <a:r>
              <a:rPr lang="et-EE" dirty="0"/>
              <a:t> diferent </a:t>
            </a:r>
            <a:r>
              <a:rPr lang="et-EE" dirty="0" err="1"/>
              <a:t>results</a:t>
            </a:r>
            <a:r>
              <a:rPr lang="et-EE" dirty="0"/>
              <a:t> (</a:t>
            </a:r>
            <a:r>
              <a:rPr lang="et-EE" dirty="0" err="1"/>
              <a:t>differences</a:t>
            </a:r>
            <a:r>
              <a:rPr lang="et-EE" dirty="0"/>
              <a:t> in </a:t>
            </a:r>
            <a:r>
              <a:rPr lang="et-EE" dirty="0" err="1"/>
              <a:t>columns</a:t>
            </a:r>
            <a:r>
              <a:rPr lang="et-EE" dirty="0"/>
              <a:t>) and </a:t>
            </a:r>
            <a:r>
              <a:rPr lang="et-EE" dirty="0" err="1"/>
              <a:t>there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some</a:t>
            </a:r>
            <a:r>
              <a:rPr lang="et-EE" dirty="0"/>
              <a:t> </a:t>
            </a:r>
            <a:r>
              <a:rPr lang="et-EE" dirty="0" err="1"/>
              <a:t>variation</a:t>
            </a:r>
            <a:r>
              <a:rPr lang="et-EE" dirty="0"/>
              <a:t> </a:t>
            </a:r>
            <a:r>
              <a:rPr lang="et-EE" dirty="0" err="1"/>
              <a:t>between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metrics</a:t>
            </a:r>
            <a:r>
              <a:rPr lang="et-EE" dirty="0"/>
              <a:t> (</a:t>
            </a:r>
            <a:r>
              <a:rPr lang="et-EE" dirty="0" err="1"/>
              <a:t>differences</a:t>
            </a:r>
            <a:r>
              <a:rPr lang="et-EE" dirty="0"/>
              <a:t> in </a:t>
            </a:r>
            <a:r>
              <a:rPr lang="et-EE" dirty="0" err="1"/>
              <a:t>blocks</a:t>
            </a:r>
            <a:r>
              <a:rPr lang="et-EE" dirty="0"/>
              <a:t>).</a:t>
            </a:r>
            <a:r>
              <a:rPr lang="et-EE" dirty="0" err="1"/>
              <a:t>However</a:t>
            </a:r>
            <a:r>
              <a:rPr lang="et-EE" dirty="0"/>
              <a:t>,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play</a:t>
            </a:r>
            <a:r>
              <a:rPr lang="et-EE" dirty="0"/>
              <a:t> a </a:t>
            </a:r>
            <a:r>
              <a:rPr lang="et-EE" dirty="0" err="1"/>
              <a:t>bigger</a:t>
            </a:r>
            <a:r>
              <a:rPr lang="et-EE" dirty="0"/>
              <a:t> </a:t>
            </a:r>
            <a:r>
              <a:rPr lang="et-EE" dirty="0" err="1"/>
              <a:t>role</a:t>
            </a:r>
            <a:r>
              <a:rPr lang="et-EE" dirty="0"/>
              <a:t> </a:t>
            </a:r>
            <a:r>
              <a:rPr lang="et-EE" dirty="0" err="1"/>
              <a:t>here</a:t>
            </a:r>
            <a:r>
              <a:rPr lang="et-EE" dirty="0"/>
              <a:t>. </a:t>
            </a:r>
            <a:r>
              <a:rPr lang="et-EE" dirty="0" err="1"/>
              <a:t>Only</a:t>
            </a:r>
            <a:r>
              <a:rPr lang="et-EE" dirty="0"/>
              <a:t> </a:t>
            </a:r>
            <a:r>
              <a:rPr lang="et-EE" dirty="0" err="1"/>
              <a:t>thing</a:t>
            </a:r>
            <a:r>
              <a:rPr lang="et-EE" dirty="0"/>
              <a:t> in </a:t>
            </a:r>
            <a:r>
              <a:rPr lang="et-EE" dirty="0" err="1"/>
              <a:t>common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that</a:t>
            </a:r>
            <a:r>
              <a:rPr lang="et-EE" dirty="0"/>
              <a:t> </a:t>
            </a:r>
            <a:r>
              <a:rPr lang="et-EE" dirty="0" err="1"/>
              <a:t>both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generate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first</a:t>
            </a:r>
            <a:r>
              <a:rPr lang="et-EE" dirty="0"/>
              <a:t> </a:t>
            </a:r>
            <a:r>
              <a:rPr lang="et-EE" dirty="0" err="1"/>
              <a:t>recommendation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DVD LAURA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DVD </a:t>
            </a:r>
            <a:r>
              <a:rPr lang="et-EE" dirty="0" err="1"/>
              <a:t>Michiganfest</a:t>
            </a:r>
            <a:r>
              <a:rPr lang="et-EE" dirty="0"/>
              <a:t> 2002.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50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goal</a:t>
            </a:r>
            <a:r>
              <a:rPr lang="et-EE" dirty="0"/>
              <a:t> </a:t>
            </a:r>
            <a:r>
              <a:rPr lang="et-EE" dirty="0" err="1"/>
              <a:t>was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create</a:t>
            </a:r>
            <a:r>
              <a:rPr lang="et-EE" dirty="0"/>
              <a:t> a </a:t>
            </a:r>
            <a:r>
              <a:rPr lang="et-EE" dirty="0" err="1"/>
              <a:t>recommendation</a:t>
            </a:r>
            <a:r>
              <a:rPr lang="et-EE" dirty="0"/>
              <a:t> </a:t>
            </a:r>
            <a:r>
              <a:rPr lang="et-EE" dirty="0" err="1"/>
              <a:t>system</a:t>
            </a:r>
            <a:r>
              <a:rPr lang="et-EE" dirty="0"/>
              <a:t> </a:t>
            </a:r>
            <a:r>
              <a:rPr lang="et-EE" dirty="0" err="1"/>
              <a:t>ourselves</a:t>
            </a:r>
            <a:r>
              <a:rPr lang="et-EE" dirty="0"/>
              <a:t> and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worked</a:t>
            </a:r>
            <a:r>
              <a:rPr lang="et-EE" dirty="0"/>
              <a:t> </a:t>
            </a:r>
            <a:r>
              <a:rPr lang="et-EE" dirty="0" err="1"/>
              <a:t>great</a:t>
            </a:r>
            <a:r>
              <a:rPr lang="et-EE" dirty="0"/>
              <a:t>. The </a:t>
            </a:r>
            <a:r>
              <a:rPr lang="et-EE" dirty="0" err="1"/>
              <a:t>dataset</a:t>
            </a:r>
            <a:r>
              <a:rPr lang="et-EE" dirty="0"/>
              <a:t> </a:t>
            </a:r>
            <a:r>
              <a:rPr lang="et-EE" dirty="0" err="1"/>
              <a:t>wasn’t</a:t>
            </a:r>
            <a:r>
              <a:rPr lang="et-EE" dirty="0"/>
              <a:t> </a:t>
            </a:r>
            <a:r>
              <a:rPr lang="et-EE" dirty="0" err="1"/>
              <a:t>ideal</a:t>
            </a:r>
            <a:r>
              <a:rPr lang="et-EE" dirty="0"/>
              <a:t> as real </a:t>
            </a:r>
            <a:r>
              <a:rPr lang="et-EE" dirty="0" err="1"/>
              <a:t>world</a:t>
            </a:r>
            <a:r>
              <a:rPr lang="et-EE" dirty="0"/>
              <a:t> </a:t>
            </a:r>
            <a:r>
              <a:rPr lang="et-EE" dirty="0" err="1"/>
              <a:t>data</a:t>
            </a:r>
            <a:r>
              <a:rPr lang="et-EE" dirty="0"/>
              <a:t> </a:t>
            </a:r>
            <a:r>
              <a:rPr lang="et-EE" dirty="0" err="1"/>
              <a:t>often</a:t>
            </a:r>
            <a:r>
              <a:rPr lang="et-EE" dirty="0"/>
              <a:t> </a:t>
            </a:r>
            <a:r>
              <a:rPr lang="et-EE" dirty="0" err="1"/>
              <a:t>isn’t</a:t>
            </a:r>
            <a:r>
              <a:rPr lang="et-EE" dirty="0"/>
              <a:t>. So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recommendations</a:t>
            </a:r>
            <a:r>
              <a:rPr lang="et-EE" dirty="0"/>
              <a:t> are </a:t>
            </a:r>
            <a:r>
              <a:rPr lang="et-EE" dirty="0" err="1"/>
              <a:t>sometimes</a:t>
            </a:r>
            <a:r>
              <a:rPr lang="et-EE" dirty="0"/>
              <a:t> a </a:t>
            </a:r>
            <a:r>
              <a:rPr lang="et-EE" dirty="0" err="1"/>
              <a:t>little</a:t>
            </a:r>
            <a:r>
              <a:rPr lang="et-EE" dirty="0"/>
              <a:t> </a:t>
            </a:r>
            <a:r>
              <a:rPr lang="et-EE" dirty="0" err="1"/>
              <a:t>questionable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a </a:t>
            </a:r>
            <a:r>
              <a:rPr lang="et-EE" dirty="0" err="1"/>
              <a:t>human</a:t>
            </a:r>
            <a:r>
              <a:rPr lang="et-EE" dirty="0"/>
              <a:t> </a:t>
            </a:r>
            <a:r>
              <a:rPr lang="et-EE" dirty="0" err="1"/>
              <a:t>perspective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/>
              <a:t>In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transformed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original</a:t>
            </a:r>
            <a:r>
              <a:rPr lang="et-EE" dirty="0"/>
              <a:t> </a:t>
            </a:r>
            <a:r>
              <a:rPr lang="et-EE" dirty="0" err="1"/>
              <a:t>dataset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diferent </a:t>
            </a:r>
            <a:r>
              <a:rPr lang="et-EE" dirty="0" err="1"/>
              <a:t>edge</a:t>
            </a:r>
            <a:r>
              <a:rPr lang="et-EE" dirty="0"/>
              <a:t> </a:t>
            </a:r>
            <a:r>
              <a:rPr lang="et-EE" dirty="0" err="1"/>
              <a:t>lists</a:t>
            </a:r>
            <a:r>
              <a:rPr lang="et-EE" dirty="0"/>
              <a:t>, </a:t>
            </a:r>
            <a:r>
              <a:rPr lang="et-EE" dirty="0" err="1"/>
              <a:t>created</a:t>
            </a:r>
            <a:r>
              <a:rPr lang="et-EE" dirty="0"/>
              <a:t> diferent </a:t>
            </a:r>
            <a:r>
              <a:rPr lang="et-EE" dirty="0" err="1"/>
              <a:t>types</a:t>
            </a:r>
            <a:r>
              <a:rPr lang="et-EE" dirty="0"/>
              <a:t> of </a:t>
            </a:r>
            <a:r>
              <a:rPr lang="et-EE" dirty="0" err="1"/>
              <a:t>graphs</a:t>
            </a:r>
            <a:r>
              <a:rPr lang="et-EE" dirty="0"/>
              <a:t> and </a:t>
            </a:r>
            <a:r>
              <a:rPr lang="et-EE" dirty="0" err="1"/>
              <a:t>tried</a:t>
            </a:r>
            <a:r>
              <a:rPr lang="et-EE" dirty="0"/>
              <a:t> diferent </a:t>
            </a:r>
            <a:r>
              <a:rPr lang="et-EE" dirty="0" err="1"/>
              <a:t>models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generate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nodes</a:t>
            </a:r>
            <a:r>
              <a:rPr lang="et-EE" dirty="0"/>
              <a:t>.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had</a:t>
            </a:r>
            <a:r>
              <a:rPr lang="et-EE" dirty="0"/>
              <a:t> </a:t>
            </a:r>
            <a:r>
              <a:rPr lang="et-EE" dirty="0" err="1"/>
              <a:t>more</a:t>
            </a:r>
            <a:r>
              <a:rPr lang="et-EE" dirty="0"/>
              <a:t> </a:t>
            </a:r>
            <a:r>
              <a:rPr lang="et-EE" dirty="0" err="1"/>
              <a:t>node</a:t>
            </a:r>
            <a:r>
              <a:rPr lang="et-EE" dirty="0"/>
              <a:t> </a:t>
            </a:r>
            <a:r>
              <a:rPr lang="et-EE" dirty="0" err="1"/>
              <a:t>features</a:t>
            </a:r>
            <a:r>
              <a:rPr lang="et-EE" dirty="0"/>
              <a:t> and </a:t>
            </a:r>
            <a:r>
              <a:rPr lang="et-EE" dirty="0" err="1"/>
              <a:t>edge</a:t>
            </a:r>
            <a:r>
              <a:rPr lang="et-EE" dirty="0"/>
              <a:t> </a:t>
            </a:r>
            <a:r>
              <a:rPr lang="et-EE" dirty="0" err="1"/>
              <a:t>lists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create</a:t>
            </a:r>
            <a:r>
              <a:rPr lang="et-EE" dirty="0"/>
              <a:t> diferent </a:t>
            </a:r>
            <a:r>
              <a:rPr lang="et-EE" dirty="0" err="1"/>
              <a:t>type</a:t>
            </a:r>
            <a:r>
              <a:rPr lang="et-EE" dirty="0"/>
              <a:t> of </a:t>
            </a:r>
            <a:r>
              <a:rPr lang="et-EE" dirty="0" err="1"/>
              <a:t>graphs</a:t>
            </a:r>
            <a:r>
              <a:rPr lang="et-EE" dirty="0"/>
              <a:t> </a:t>
            </a:r>
            <a:r>
              <a:rPr lang="et-EE" dirty="0" err="1"/>
              <a:t>than</a:t>
            </a:r>
            <a:r>
              <a:rPr lang="et-EE" dirty="0"/>
              <a:t> </a:t>
            </a:r>
            <a:r>
              <a:rPr lang="et-EE" dirty="0" err="1"/>
              <a:t>time</a:t>
            </a:r>
            <a:r>
              <a:rPr lang="et-EE" dirty="0"/>
              <a:t> </a:t>
            </a:r>
            <a:r>
              <a:rPr lang="et-EE" dirty="0" err="1"/>
              <a:t>permitted</a:t>
            </a:r>
            <a:r>
              <a:rPr lang="et-EE" dirty="0"/>
              <a:t>. For </a:t>
            </a:r>
            <a:r>
              <a:rPr lang="et-EE" dirty="0" err="1"/>
              <a:t>those</a:t>
            </a:r>
            <a:r>
              <a:rPr lang="et-EE" dirty="0"/>
              <a:t> diferent </a:t>
            </a:r>
            <a:r>
              <a:rPr lang="et-EE" dirty="0" err="1"/>
              <a:t>models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embeddings</a:t>
            </a:r>
            <a:r>
              <a:rPr lang="et-EE" dirty="0"/>
              <a:t> </a:t>
            </a:r>
            <a:r>
              <a:rPr lang="et-EE" dirty="0" err="1"/>
              <a:t>would</a:t>
            </a:r>
            <a:r>
              <a:rPr lang="et-EE" dirty="0"/>
              <a:t> have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used</a:t>
            </a:r>
            <a:r>
              <a:rPr lang="et-EE" dirty="0"/>
              <a:t>. All </a:t>
            </a:r>
            <a:r>
              <a:rPr lang="et-EE" dirty="0" err="1"/>
              <a:t>these</a:t>
            </a:r>
            <a:r>
              <a:rPr lang="et-EE" dirty="0"/>
              <a:t> </a:t>
            </a:r>
            <a:r>
              <a:rPr lang="et-EE" dirty="0" err="1"/>
              <a:t>opportunities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future</a:t>
            </a:r>
            <a:r>
              <a:rPr lang="et-EE" dirty="0"/>
              <a:t> </a:t>
            </a:r>
            <a:r>
              <a:rPr lang="et-EE" dirty="0" err="1"/>
              <a:t>work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shown</a:t>
            </a:r>
            <a:r>
              <a:rPr lang="et-EE" dirty="0"/>
              <a:t> in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methodology</a:t>
            </a:r>
            <a:r>
              <a:rPr lang="et-EE" dirty="0"/>
              <a:t> </a:t>
            </a:r>
            <a:r>
              <a:rPr lang="et-EE" dirty="0" err="1"/>
              <a:t>flowchart</a:t>
            </a:r>
            <a:r>
              <a:rPr lang="et-EE" dirty="0"/>
              <a:t> as </a:t>
            </a:r>
            <a:r>
              <a:rPr lang="et-EE" dirty="0" err="1"/>
              <a:t>grey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invest</a:t>
            </a:r>
            <a:r>
              <a:rPr lang="et-EE" dirty="0"/>
              <a:t> a </a:t>
            </a:r>
            <a:r>
              <a:rPr lang="et-EE" dirty="0" err="1"/>
              <a:t>decent</a:t>
            </a:r>
            <a:r>
              <a:rPr lang="et-EE" dirty="0"/>
              <a:t> </a:t>
            </a:r>
            <a:r>
              <a:rPr lang="et-EE" dirty="0" err="1"/>
              <a:t>amount</a:t>
            </a:r>
            <a:r>
              <a:rPr lang="et-EE" dirty="0"/>
              <a:t> of </a:t>
            </a:r>
            <a:r>
              <a:rPr lang="et-EE" dirty="0" err="1"/>
              <a:t>time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try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implement</a:t>
            </a:r>
            <a:r>
              <a:rPr lang="et-EE" dirty="0"/>
              <a:t> </a:t>
            </a:r>
            <a:r>
              <a:rPr lang="et-EE" dirty="0" err="1"/>
              <a:t>PinSage</a:t>
            </a:r>
            <a:r>
              <a:rPr lang="et-EE" dirty="0"/>
              <a:t>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Bipartite</a:t>
            </a:r>
            <a:r>
              <a:rPr lang="et-EE" dirty="0"/>
              <a:t> </a:t>
            </a:r>
            <a:r>
              <a:rPr lang="et-EE" dirty="0" err="1"/>
              <a:t>graph</a:t>
            </a:r>
            <a:r>
              <a:rPr lang="et-EE" dirty="0"/>
              <a:t> </a:t>
            </a:r>
            <a:r>
              <a:rPr lang="et-EE" dirty="0" err="1"/>
              <a:t>created</a:t>
            </a:r>
            <a:r>
              <a:rPr lang="et-EE" dirty="0"/>
              <a:t> </a:t>
            </a:r>
            <a:r>
              <a:rPr lang="et-EE" dirty="0" err="1"/>
              <a:t>using</a:t>
            </a:r>
            <a:r>
              <a:rPr lang="et-EE" dirty="0"/>
              <a:t> </a:t>
            </a:r>
            <a:r>
              <a:rPr lang="et-EE" dirty="0" err="1"/>
              <a:t>B_links</a:t>
            </a:r>
            <a:r>
              <a:rPr lang="et-EE" dirty="0"/>
              <a:t> </a:t>
            </a:r>
            <a:r>
              <a:rPr lang="et-EE" dirty="0" err="1"/>
              <a:t>edgelist</a:t>
            </a:r>
            <a:r>
              <a:rPr lang="et-EE" dirty="0"/>
              <a:t>, </a:t>
            </a:r>
            <a:r>
              <a:rPr lang="et-EE" dirty="0" err="1"/>
              <a:t>but</a:t>
            </a:r>
            <a:r>
              <a:rPr lang="et-EE" dirty="0"/>
              <a:t> </a:t>
            </a:r>
            <a:r>
              <a:rPr lang="et-EE" dirty="0" err="1"/>
              <a:t>ran</a:t>
            </a:r>
            <a:r>
              <a:rPr lang="et-EE" dirty="0"/>
              <a:t> </a:t>
            </a:r>
            <a:r>
              <a:rPr lang="et-EE" dirty="0" err="1"/>
              <a:t>into</a:t>
            </a:r>
            <a:r>
              <a:rPr lang="et-EE" dirty="0"/>
              <a:t> </a:t>
            </a:r>
            <a:r>
              <a:rPr lang="et-EE" dirty="0" err="1"/>
              <a:t>some</a:t>
            </a:r>
            <a:r>
              <a:rPr lang="et-EE" dirty="0"/>
              <a:t> </a:t>
            </a:r>
            <a:r>
              <a:rPr lang="et-EE" dirty="0" err="1"/>
              <a:t>issues</a:t>
            </a:r>
            <a:r>
              <a:rPr lang="et-EE" dirty="0"/>
              <a:t> and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results</a:t>
            </a:r>
            <a:r>
              <a:rPr lang="et-EE" dirty="0"/>
              <a:t> are </a:t>
            </a:r>
            <a:r>
              <a:rPr lang="et-EE" dirty="0" err="1"/>
              <a:t>therefore</a:t>
            </a:r>
            <a:r>
              <a:rPr lang="et-EE" dirty="0"/>
              <a:t> </a:t>
            </a:r>
            <a:r>
              <a:rPr lang="et-EE" dirty="0" err="1"/>
              <a:t>not</a:t>
            </a:r>
            <a:r>
              <a:rPr lang="et-EE" dirty="0"/>
              <a:t> </a:t>
            </a:r>
            <a:r>
              <a:rPr lang="et-EE" dirty="0" err="1"/>
              <a:t>shown</a:t>
            </a:r>
            <a:r>
              <a:rPr lang="et-EE" dirty="0"/>
              <a:t> in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project</a:t>
            </a:r>
            <a:r>
              <a:rPr lang="et-EE" dirty="0"/>
              <a:t> </a:t>
            </a:r>
            <a:r>
              <a:rPr lang="et-EE" dirty="0" err="1"/>
              <a:t>presentation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However</a:t>
            </a:r>
            <a:r>
              <a:rPr lang="et-EE" dirty="0"/>
              <a:t>, </a:t>
            </a:r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learn</a:t>
            </a:r>
            <a:r>
              <a:rPr lang="et-EE" dirty="0"/>
              <a:t> a </a:t>
            </a:r>
            <a:r>
              <a:rPr lang="et-EE" dirty="0" err="1"/>
              <a:t>lot</a:t>
            </a:r>
            <a:r>
              <a:rPr lang="et-EE" dirty="0"/>
              <a:t> and </a:t>
            </a:r>
            <a:r>
              <a:rPr lang="et-EE" dirty="0" err="1"/>
              <a:t>there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a </a:t>
            </a:r>
            <a:r>
              <a:rPr lang="et-EE" dirty="0" err="1"/>
              <a:t>possibility</a:t>
            </a:r>
            <a:r>
              <a:rPr lang="et-EE" dirty="0"/>
              <a:t> of </a:t>
            </a:r>
            <a:r>
              <a:rPr lang="et-EE" dirty="0" err="1"/>
              <a:t>master</a:t>
            </a:r>
            <a:r>
              <a:rPr lang="et-EE" dirty="0"/>
              <a:t> </a:t>
            </a:r>
            <a:r>
              <a:rPr lang="et-EE" dirty="0" err="1"/>
              <a:t>thesis</a:t>
            </a:r>
            <a:r>
              <a:rPr lang="et-EE" dirty="0"/>
              <a:t> </a:t>
            </a:r>
            <a:r>
              <a:rPr lang="et-EE" dirty="0" err="1"/>
              <a:t>emerging</a:t>
            </a:r>
            <a:r>
              <a:rPr lang="et-EE" dirty="0"/>
              <a:t> </a:t>
            </a:r>
            <a:r>
              <a:rPr lang="et-EE" dirty="0" err="1"/>
              <a:t>from</a:t>
            </a:r>
            <a:r>
              <a:rPr lang="et-EE" dirty="0"/>
              <a:t> </a:t>
            </a:r>
            <a:r>
              <a:rPr lang="et-EE" dirty="0" err="1"/>
              <a:t>this</a:t>
            </a:r>
            <a:r>
              <a:rPr lang="et-EE" dirty="0"/>
              <a:t> </a:t>
            </a:r>
            <a:r>
              <a:rPr lang="et-EE" dirty="0" err="1"/>
              <a:t>work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/>
              <a:t>The link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our</a:t>
            </a:r>
            <a:r>
              <a:rPr lang="et-EE" dirty="0"/>
              <a:t> </a:t>
            </a:r>
            <a:r>
              <a:rPr lang="et-EE" dirty="0" err="1"/>
              <a:t>Github</a:t>
            </a:r>
            <a:r>
              <a:rPr lang="et-EE" dirty="0"/>
              <a:t> </a:t>
            </a:r>
            <a:r>
              <a:rPr lang="et-EE" dirty="0" err="1"/>
              <a:t>repository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also</a:t>
            </a:r>
            <a:r>
              <a:rPr lang="et-EE" dirty="0"/>
              <a:t> </a:t>
            </a:r>
            <a:r>
              <a:rPr lang="et-EE" dirty="0" err="1"/>
              <a:t>given</a:t>
            </a:r>
            <a:r>
              <a:rPr lang="et-EE" dirty="0"/>
              <a:t> </a:t>
            </a:r>
            <a:r>
              <a:rPr lang="et-EE" dirty="0" err="1"/>
              <a:t>here</a:t>
            </a:r>
            <a:r>
              <a:rPr lang="et-EE" dirty="0"/>
              <a:t>.</a:t>
            </a:r>
          </a:p>
          <a:p>
            <a:endParaRPr lang="et-EE" dirty="0"/>
          </a:p>
          <a:p>
            <a:r>
              <a:rPr lang="et-EE" dirty="0" err="1"/>
              <a:t>Thank</a:t>
            </a:r>
            <a:r>
              <a:rPr lang="et-EE" dirty="0"/>
              <a:t> </a:t>
            </a:r>
            <a:r>
              <a:rPr lang="et-EE" dirty="0" err="1"/>
              <a:t>you</a:t>
            </a:r>
            <a:r>
              <a:rPr lang="et-EE" dirty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5FBD-A2BB-4905-A3D5-6D1618BE3B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41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5EC7-0B40-A3DB-C1AE-300068F2D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9F367-FC7B-1710-E03B-8D9FE1E22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D1D08-58CF-E047-A2A0-66DFA7E6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3F1C9-E981-2396-66D8-E9EF9AB3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E909F-FC08-896C-F58F-B0FCA67E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207E-0E05-F74E-C6F8-6E354120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54C75-3B88-1B70-EEAF-9144268B4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CEFE5-7187-6A8D-AF00-219A63AC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D9B28-C530-DE52-AA78-C788EE26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3B87C-C6D5-62B8-E4B5-EC5AAEED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0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A5B6F-7DA5-E23D-12C2-1B12B3C02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E9E1B-A75D-AEEC-6EFF-A5DA5C5BD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9C428-5B64-479D-1957-517B6D7AF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1938F-58B9-A730-2CF0-7DC62B43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4C2B-7DCB-1F1B-E709-185AB3C1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1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1E39-55EB-F3D7-54BE-292CD93E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552C8-0533-9C80-61C5-F0D0F8672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B8C57-3833-F0A1-1CC3-E0754277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9C64D-103A-E18E-2FD9-13759789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75990-BFCD-ACED-41B5-A0F38A02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8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F7CE-FFB7-C95F-5D80-F0FFF6C0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BBCD8-9F36-3FE8-29F6-5E56E4674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39942-4768-FB0C-0680-CEDEEC081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0A7EF-C643-B896-9F23-4F7B78D24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54763-66BC-F233-0B6D-0B640FDC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1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B1117-E43E-553E-57F4-6D0ACA21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800F-5B2A-0633-E03D-045773472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BA343-79BD-FFE1-E532-A4511E57C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B90E8-EA19-8694-3601-7961BACC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0E279-C07A-7BF0-ED71-F810C6E2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2DEE7-02B8-20D4-9225-3079856D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0E11-C118-9E1A-741B-06BE308E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0AFD0-9C93-435A-8CA4-0930C52B3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7F061-0491-B152-935B-81FFCEEB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EBDE1-54CB-AEBF-47FC-274DA70CA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B9B83-D0CF-0A26-FE96-5C5C89AAD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AB1E3-2052-06AF-B20D-0692C91A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9C175-8C73-F3FD-1271-524FD350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F8D27A-8ADC-EC13-A40E-09A69C88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4492-55EC-3EB7-3866-C872CEF3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BC633-F209-0791-338D-966D36D6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1850A-6B51-245D-A888-6398FCA8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C1EF3-8B41-BBC9-A382-56C7BF02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0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A1652-0587-7A51-66D6-A4CF64737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CB186-986E-8E73-3854-B9245060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2B3B4-FF26-BA9B-22D1-041A9085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4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7B65-91F4-51E1-E44E-73F9A370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7F94-1319-35F7-1C1B-8077F91F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D01C6-F1F1-921F-E6A1-803C008C5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7A780-2427-B127-48C6-FF04B9AA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DB70F-9330-42A3-5B30-93E0049E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D6956-CBBF-9906-E258-FF0EAB2B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4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1475-5B2B-893F-5028-B7285809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FB03F2-4BAE-357D-A7DD-C8FDD350C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9788B-0E63-9AEC-A0CE-9350CC285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CD0DF-0850-F938-BB6F-315B23BEF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80BEB-9AA0-5AF9-50C0-2F550CBD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57099-0F2D-E3F2-8D9E-F86FA824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6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AFF04-6F86-9E73-3BB2-418355F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39B3E-FAE4-ED76-CF27-D8527012B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6CD0D-0BB9-0952-C07B-EC45E1B0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D0F53-C1D2-2491-36F4-5D70C1693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9446A-1A95-9F53-F9EC-F26302488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5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172" y="1907593"/>
            <a:ext cx="5555624" cy="304281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GB" b="1" dirty="0"/>
              <a:t>Graph Neural Network for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7557-477F-7541-7A23-24A75BEF4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172" y="3918443"/>
            <a:ext cx="5555624" cy="2063925"/>
          </a:xfrm>
        </p:spPr>
        <p:txBody>
          <a:bodyPr anchor="b">
            <a:normAutofit/>
          </a:bodyPr>
          <a:lstStyle/>
          <a:p>
            <a:pPr algn="l"/>
            <a:r>
              <a:rPr lang="en-GB" sz="2000" b="0" i="0" dirty="0">
                <a:solidFill>
                  <a:srgbClr val="D48B5B"/>
                </a:solidFill>
                <a:effectLst/>
                <a:latin typeface="Roboto" panose="02000000000000000000" pitchFamily="2" charset="0"/>
              </a:rPr>
              <a:t>Heidi Carolina </a:t>
            </a:r>
            <a:r>
              <a:rPr lang="en-GB" sz="2000" b="0" i="0" dirty="0" err="1">
                <a:solidFill>
                  <a:srgbClr val="D48B5B"/>
                </a:solidFill>
                <a:effectLst/>
                <a:latin typeface="Roboto" panose="02000000000000000000" pitchFamily="2" charset="0"/>
              </a:rPr>
              <a:t>Martinsaari</a:t>
            </a:r>
            <a:endParaRPr lang="et-EE" sz="2000" b="0" i="0" dirty="0">
              <a:solidFill>
                <a:srgbClr val="D48B5B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t-EE" sz="2000" dirty="0">
                <a:solidFill>
                  <a:srgbClr val="D48B5B"/>
                </a:solidFill>
                <a:latin typeface="Roboto" panose="02000000000000000000" pitchFamily="2" charset="0"/>
              </a:rPr>
              <a:t>Maris Häusler</a:t>
            </a:r>
            <a:endParaRPr lang="en-GB" sz="2000" dirty="0">
              <a:solidFill>
                <a:srgbClr val="D48B5B"/>
              </a:solidFill>
            </a:endParaRPr>
          </a:p>
        </p:txBody>
      </p:sp>
      <p:pic>
        <p:nvPicPr>
          <p:cNvPr id="47" name="Picture 3" descr="A network made up of connected lines and dots">
            <a:extLst>
              <a:ext uri="{FF2B5EF4-FFF2-40B4-BE49-F238E27FC236}">
                <a16:creationId xmlns:a16="http://schemas.microsoft.com/office/drawing/2014/main" id="{9F627B8F-D41C-E109-8470-02A888814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r="14034" b="2"/>
          <a:stretch/>
        </p:blipFill>
        <p:spPr>
          <a:xfrm>
            <a:off x="742559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50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Problem</a:t>
            </a:r>
            <a:r>
              <a:rPr lang="et-EE" b="1" dirty="0">
                <a:solidFill>
                  <a:srgbClr val="D48B5B"/>
                </a:solidFill>
              </a:rPr>
              <a:t> and </a:t>
            </a:r>
            <a:r>
              <a:rPr lang="et-EE" b="1" dirty="0" err="1">
                <a:solidFill>
                  <a:srgbClr val="D48B5B"/>
                </a:solidFill>
              </a:rPr>
              <a:t>Motivation</a:t>
            </a:r>
            <a:endParaRPr lang="en-GB" b="1" dirty="0">
              <a:solidFill>
                <a:srgbClr val="D48B5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7557-477F-7541-7A23-24A75BEF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dirty="0" err="1"/>
              <a:t>Problem</a:t>
            </a:r>
            <a:r>
              <a:rPr lang="et-EE" dirty="0"/>
              <a:t>: </a:t>
            </a:r>
            <a:r>
              <a:rPr lang="et-EE" dirty="0" err="1"/>
              <a:t>What</a:t>
            </a:r>
            <a:r>
              <a:rPr lang="et-EE" dirty="0"/>
              <a:t> </a:t>
            </a:r>
            <a:r>
              <a:rPr lang="et-EE" dirty="0" err="1"/>
              <a:t>to</a:t>
            </a:r>
            <a:r>
              <a:rPr lang="et-EE" dirty="0"/>
              <a:t> </a:t>
            </a:r>
            <a:r>
              <a:rPr lang="et-EE" dirty="0" err="1"/>
              <a:t>consume</a:t>
            </a:r>
            <a:r>
              <a:rPr lang="et-EE" dirty="0"/>
              <a:t>?</a:t>
            </a:r>
          </a:p>
          <a:p>
            <a:pPr algn="l"/>
            <a:r>
              <a:rPr lang="et-EE" dirty="0"/>
              <a:t>Solution: </a:t>
            </a:r>
            <a:r>
              <a:rPr lang="et-EE" dirty="0" err="1"/>
              <a:t>Recommender</a:t>
            </a:r>
            <a:r>
              <a:rPr lang="et-EE" dirty="0"/>
              <a:t> </a:t>
            </a:r>
            <a:r>
              <a:rPr lang="et-EE" dirty="0" err="1"/>
              <a:t>system</a:t>
            </a:r>
            <a:endParaRPr lang="et-EE" dirty="0"/>
          </a:p>
          <a:p>
            <a:pPr algn="l"/>
            <a:endParaRPr lang="et-EE" dirty="0"/>
          </a:p>
          <a:p>
            <a:pPr algn="l"/>
            <a:endParaRPr lang="et-EE" dirty="0"/>
          </a:p>
          <a:p>
            <a:pPr algn="l"/>
            <a:r>
              <a:rPr lang="et-EE" dirty="0" err="1"/>
              <a:t>Motivation</a:t>
            </a:r>
            <a:r>
              <a:rPr lang="et-EE" dirty="0"/>
              <a:t>: </a:t>
            </a:r>
            <a:r>
              <a:rPr lang="et-EE" dirty="0" err="1"/>
              <a:t>Try</a:t>
            </a:r>
            <a:r>
              <a:rPr lang="et-EE" dirty="0"/>
              <a:t> </a:t>
            </a:r>
            <a:r>
              <a:rPr lang="et-EE" dirty="0" err="1"/>
              <a:t>it</a:t>
            </a:r>
            <a:r>
              <a:rPr lang="et-EE" dirty="0"/>
              <a:t> </a:t>
            </a:r>
            <a:r>
              <a:rPr lang="et-EE" dirty="0" err="1"/>
              <a:t>ourselves</a:t>
            </a:r>
            <a:r>
              <a:rPr lang="et-EE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91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Dataset</a:t>
            </a:r>
            <a:endParaRPr lang="en-GB" b="1" dirty="0">
              <a:solidFill>
                <a:srgbClr val="D48B5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7557-477F-7541-7A23-24A75BEF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8700" cy="4351338"/>
          </a:xfrm>
        </p:spPr>
        <p:txBody>
          <a:bodyPr anchor="t">
            <a:normAutofit/>
          </a:bodyPr>
          <a:lstStyle/>
          <a:p>
            <a:pPr algn="l"/>
            <a:r>
              <a:rPr lang="en-GB" b="0" i="0" dirty="0">
                <a:effectLst/>
              </a:rPr>
              <a:t>Amazon product co-</a:t>
            </a:r>
            <a:r>
              <a:rPr lang="en-GB" b="0" i="0" dirty="0" err="1">
                <a:effectLst/>
              </a:rPr>
              <a:t>puchasing</a:t>
            </a:r>
            <a:r>
              <a:rPr lang="en-GB" b="0" i="0" dirty="0">
                <a:effectLst/>
              </a:rPr>
              <a:t> network metadata</a:t>
            </a:r>
            <a:endParaRPr lang="et-EE" b="0" i="0" dirty="0">
              <a:effectLst/>
            </a:endParaRPr>
          </a:p>
          <a:p>
            <a:pPr lvl="1">
              <a:lnSpc>
                <a:spcPct val="100000"/>
              </a:lnSpc>
            </a:pPr>
            <a:r>
              <a:rPr lang="en-GB" dirty="0"/>
              <a:t>548,552 products</a:t>
            </a:r>
            <a:endParaRPr lang="et-EE" dirty="0"/>
          </a:p>
          <a:p>
            <a:pPr lvl="1">
              <a:lnSpc>
                <a:spcPct val="100000"/>
              </a:lnSpc>
            </a:pPr>
            <a:r>
              <a:rPr lang="en-GB" dirty="0"/>
              <a:t>1,788,725 co</a:t>
            </a:r>
            <a:r>
              <a:rPr lang="et-EE" dirty="0"/>
              <a:t>-</a:t>
            </a:r>
            <a:r>
              <a:rPr lang="et-EE" dirty="0" err="1"/>
              <a:t>purchased</a:t>
            </a:r>
            <a:r>
              <a:rPr lang="et-EE" dirty="0"/>
              <a:t> </a:t>
            </a:r>
            <a:r>
              <a:rPr lang="et-EE" dirty="0" err="1"/>
              <a:t>products</a:t>
            </a:r>
            <a:endParaRPr lang="et-EE" dirty="0"/>
          </a:p>
          <a:p>
            <a:pPr lvl="1">
              <a:lnSpc>
                <a:spcPct val="100000"/>
              </a:lnSpc>
            </a:pPr>
            <a:r>
              <a:rPr lang="et-EE" dirty="0"/>
              <a:t>7,781,990 </a:t>
            </a:r>
            <a:r>
              <a:rPr lang="et-EE" dirty="0" err="1"/>
              <a:t>customer</a:t>
            </a:r>
            <a:r>
              <a:rPr lang="et-EE" dirty="0"/>
              <a:t> </a:t>
            </a:r>
            <a:r>
              <a:rPr lang="et-EE" dirty="0" err="1"/>
              <a:t>reviews</a:t>
            </a:r>
            <a:endParaRPr lang="et-EE" dirty="0"/>
          </a:p>
          <a:p>
            <a:pPr lvl="1"/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AF743B-0154-5146-8CF5-48DA47AAE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309753"/>
              </p:ext>
            </p:extLst>
          </p:nvPr>
        </p:nvGraphicFramePr>
        <p:xfrm>
          <a:off x="6096000" y="577055"/>
          <a:ext cx="5319633" cy="5815668"/>
        </p:xfrm>
        <a:graphic>
          <a:graphicData uri="http://schemas.openxmlformats.org/drawingml/2006/table">
            <a:tbl>
              <a:tblPr firstRow="1" firstCol="1">
                <a:tableStyleId>{72833802-FEF1-4C79-8D5D-14CF1EAF98D9}</a:tableStyleId>
              </a:tblPr>
              <a:tblGrid>
                <a:gridCol w="1411224">
                  <a:extLst>
                    <a:ext uri="{9D8B030D-6E8A-4147-A177-3AD203B41FA5}">
                      <a16:colId xmlns:a16="http://schemas.microsoft.com/office/drawing/2014/main" val="1188013195"/>
                    </a:ext>
                  </a:extLst>
                </a:gridCol>
                <a:gridCol w="3908409">
                  <a:extLst>
                    <a:ext uri="{9D8B030D-6E8A-4147-A177-3AD203B41FA5}">
                      <a16:colId xmlns:a16="http://schemas.microsoft.com/office/drawing/2014/main" val="1247306576"/>
                    </a:ext>
                  </a:extLst>
                </a:gridCol>
              </a:tblGrid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Field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1" u="none" strike="noStrike" dirty="0">
                          <a:effectLst/>
                        </a:rPr>
                        <a:t>Description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614459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Product ID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966389"/>
                  </a:ext>
                </a:extLst>
              </a:tr>
              <a:tr h="689785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ASIN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Amazon Standard Identification Number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101472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Title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Name or title of the product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92284"/>
                  </a:ext>
                </a:extLst>
              </a:tr>
              <a:tr h="320841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Group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Product group (Book, DVD, Video, Music, etc.)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661362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Categories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Product category hierarchy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044090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err="1">
                          <a:effectLst/>
                        </a:rPr>
                        <a:t>Salesrank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Amazon </a:t>
                      </a:r>
                      <a:r>
                        <a:rPr lang="en-GB" sz="2400" u="none" strike="noStrike" dirty="0" err="1">
                          <a:effectLst/>
                        </a:rPr>
                        <a:t>Salesrank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071257"/>
                  </a:ext>
                </a:extLst>
              </a:tr>
              <a:tr h="417463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Similar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ASIN of co-purchased products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957541"/>
                  </a:ext>
                </a:extLst>
              </a:tr>
              <a:tr h="1715559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Reviews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Product review information: date, user id, rating, total number of votes on the review, total number of helpfulness votes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95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36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Dataset</a:t>
            </a:r>
            <a:br>
              <a:rPr lang="et-EE" b="1" dirty="0">
                <a:solidFill>
                  <a:srgbClr val="D48B5B"/>
                </a:solidFill>
              </a:rPr>
            </a:br>
            <a:r>
              <a:rPr lang="et-EE" dirty="0" err="1">
                <a:solidFill>
                  <a:srgbClr val="D48B5B"/>
                </a:solidFill>
              </a:rPr>
              <a:t>preprocessing</a:t>
            </a:r>
            <a:endParaRPr lang="en-GB" dirty="0">
              <a:solidFill>
                <a:srgbClr val="D48B5B"/>
              </a:solidFill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ADAA6CA-9B74-436F-92AF-B44C75736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1635"/>
            <a:ext cx="10515600" cy="3784327"/>
          </a:xfrm>
        </p:spPr>
      </p:pic>
    </p:spTree>
    <p:extLst>
      <p:ext uri="{BB962C8B-B14F-4D97-AF65-F5344CB8AC3E}">
        <p14:creationId xmlns:p14="http://schemas.microsoft.com/office/powerpoint/2010/main" val="336103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Methodology</a:t>
            </a:r>
            <a:endParaRPr lang="en-GB" b="1" dirty="0">
              <a:solidFill>
                <a:srgbClr val="D48B5B"/>
              </a:solidFill>
            </a:endParaRPr>
          </a:p>
        </p:txBody>
      </p:sp>
      <p:pic>
        <p:nvPicPr>
          <p:cNvPr id="21" name="Content Placeholder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867C663-3C6C-00FB-6526-71CAB1AA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62" y="1027905"/>
            <a:ext cx="8575490" cy="5464969"/>
          </a:xfrm>
        </p:spPr>
      </p:pic>
    </p:spTree>
    <p:extLst>
      <p:ext uri="{BB962C8B-B14F-4D97-AF65-F5344CB8AC3E}">
        <p14:creationId xmlns:p14="http://schemas.microsoft.com/office/powerpoint/2010/main" val="2279324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>
                <a:solidFill>
                  <a:srgbClr val="D48B5B"/>
                </a:solidFill>
              </a:rPr>
              <a:t>Results</a:t>
            </a:r>
            <a:endParaRPr lang="en-GB" b="1" dirty="0">
              <a:solidFill>
                <a:srgbClr val="D48B5B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0616949-6DB7-8681-4B1A-8AC0317A9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578774"/>
              </p:ext>
            </p:extLst>
          </p:nvPr>
        </p:nvGraphicFramePr>
        <p:xfrm>
          <a:off x="838200" y="1347537"/>
          <a:ext cx="10515600" cy="5145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05438">
                  <a:extLst>
                    <a:ext uri="{9D8B030D-6E8A-4147-A177-3AD203B41FA5}">
                      <a16:colId xmlns:a16="http://schemas.microsoft.com/office/drawing/2014/main" val="1941813542"/>
                    </a:ext>
                  </a:extLst>
                </a:gridCol>
                <a:gridCol w="299643">
                  <a:extLst>
                    <a:ext uri="{9D8B030D-6E8A-4147-A177-3AD203B41FA5}">
                      <a16:colId xmlns:a16="http://schemas.microsoft.com/office/drawing/2014/main" val="99612771"/>
                    </a:ext>
                  </a:extLst>
                </a:gridCol>
                <a:gridCol w="3305438">
                  <a:extLst>
                    <a:ext uri="{9D8B030D-6E8A-4147-A177-3AD203B41FA5}">
                      <a16:colId xmlns:a16="http://schemas.microsoft.com/office/drawing/2014/main" val="4250743923"/>
                    </a:ext>
                  </a:extLst>
                </a:gridCol>
                <a:gridCol w="299643">
                  <a:extLst>
                    <a:ext uri="{9D8B030D-6E8A-4147-A177-3AD203B41FA5}">
                      <a16:colId xmlns:a16="http://schemas.microsoft.com/office/drawing/2014/main" val="2906817407"/>
                    </a:ext>
                  </a:extLst>
                </a:gridCol>
                <a:gridCol w="3305438">
                  <a:extLst>
                    <a:ext uri="{9D8B030D-6E8A-4147-A177-3AD203B41FA5}">
                      <a16:colId xmlns:a16="http://schemas.microsoft.com/office/drawing/2014/main" val="1653860095"/>
                    </a:ext>
                  </a:extLst>
                </a:gridCol>
              </a:tblGrid>
              <a:tr h="185012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DVD 'Laura':</a:t>
                      </a:r>
                      <a:endParaRPr lang="en-GB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1504968354"/>
                  </a:ext>
                </a:extLst>
              </a:tr>
              <a:tr h="155010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GraphSAGE embeddings: distance metric minkowski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Attri2vec embeddings: distance metric minkowski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Metric jaccard similarity: 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136841384"/>
                  </a:ext>
                </a:extLst>
              </a:tr>
              <a:tr h="155010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1. DVD 'Michiganfest 2002': 0.0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1. DVD 'Michiganfest 2002': 0.0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1. Video 'Beloved Infidel': 0.011494252873563218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1484995491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2. Book 'The Pickwick Papers : BBC (BBC Radio Presents)': 0.000214374071219936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2. DVD 'A Cry in the Dark': 0.017664575949311256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2. DVD 'The Strange Love of Martha Ivers / Kirk Douglas on Film - A Biography': 0.011494252873563218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1614043517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3. Book 'Chinese Brain Twisters : Fast, Fun Puzzles That Help Children Develop Quick Minds': 0.0008455562056042254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3. Book 'The Victorian Nude : Sexuality, Morality, and Art': 0.03080354444682598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. DVD 'The Strange Lov of Martha Ivers': 0.011494252873563218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2954728723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4. Book 'Cardiovascular Nutrition: Strategies and Tools for Disease Management and Prevention': 0.001189003000035882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4. Book 'Urodynamics Made Easy': 0.07894101738929749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4. DVD 'The Strange Love Of Martha Ivers': 0.011494252873563218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562489288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5. Book 'Men in the Off Hours (Vintage Contemporaries)': 0.0014744069194421172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5. Book 'At the Origins of Christian Worship: The Context and Character of Earliest Christian Devotion': 0.10940132290124893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5. Book 'The Ghost and Mrs. Muir': 0.01149425287363218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1849618548"/>
                  </a:ext>
                </a:extLst>
              </a:tr>
              <a:tr h="155010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3048910184"/>
                  </a:ext>
                </a:extLst>
              </a:tr>
              <a:tr h="155010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GraphSAGE embeddings: distance metric manhattan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800" u="none" strike="noStrike">
                          <a:effectLst/>
                        </a:rPr>
                        <a:t>Attri2vec embeddings: distance metric manhattan</a:t>
                      </a:r>
                      <a:endParaRPr lang="sv-S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3954323979"/>
                  </a:ext>
                </a:extLst>
              </a:tr>
              <a:tr h="155010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1. DVD 'Michiganfest 2002': 0.0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1. DVD 'Michiganfest 2002': 0.0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Metric preferential attachment: 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2013496782"/>
                  </a:ext>
                </a:extLst>
              </a:tr>
              <a:tr h="46503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2. Book 'The Pickwick Papers : BBC (BBC Radio Presents)': 0.0006997332675382495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2. DVD 'A Cry in the Dark': 0.04629028973864546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1. Book 'Diagnostic and Statistical Manual of Mental Disorders DSM-IV-TR (Text Revision) (Diagnostic and Statistical Manual of Mental Disorders)': 6612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88290850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3. Book 'Chinese Brain Twisters : Fast, Fun Puzzles That Help Children Develop Quick Minds': 0.0033854282228276134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3. Book 'The Victorian Nude : Sexuality, Morality, and Art': 0.09402365252271183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2. Book 'The Prince': 6003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4101390058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4. DVD 'Doctor Who - The Armageddon Factor (The Key to Time Series, Part 6)': 0.004233678453601897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4. Book 'Urodynamics Made Easy': 0.18272085501265534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3. Book 'Publication Manual of the American Psychological Association, Fifth Edition': 5481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3461571448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5. Book 'Cardiovascular Nutrition: Strategies and Tools for Disease Management and Prevention': 0.004844070761464536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 dirty="0">
                          <a:effectLst/>
                        </a:rPr>
                        <a:t>5. Book 'At the Origins of Christian Worship: The </a:t>
                      </a:r>
                      <a:r>
                        <a:rPr lang="en-GB" sz="800" u="none" strike="noStrike" dirty="0" err="1">
                          <a:effectLst/>
                        </a:rPr>
                        <a:t>Cotext</a:t>
                      </a:r>
                      <a:r>
                        <a:rPr lang="en-GB" sz="800" u="none" strike="noStrike" dirty="0">
                          <a:effectLst/>
                        </a:rPr>
                        <a:t> and Character of Earliest Christian Devotion': 0.25265551014021903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4. Book 'Taber's Cyclopedic Medical Dictionary -Thumb-Indexed Version': 5220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627817648"/>
                  </a:ext>
                </a:extLst>
              </a:tr>
              <a:tr h="155010"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5. Book 'Confessions (Oxford World's Classics)': 5133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2913100927"/>
                  </a:ext>
                </a:extLst>
              </a:tr>
              <a:tr h="155010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GraphSAGE embeddings: distance metric canberra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u="none" strike="noStrike">
                          <a:effectLst/>
                        </a:rPr>
                        <a:t>Attri2vec embeddings: distance metric canberra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219879043"/>
                  </a:ext>
                </a:extLst>
              </a:tr>
              <a:tr h="155010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1. DVD 'Michiganfest 2002': 0.0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1. DVD 'Michiganfest 2002': 0.0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1827568039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2. Book 'The Pickwick Papers : BBC (BBC Radio Presents)': 0.03311719733068732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2. DVD 'A Cry in the Dark': 0.5346165451500894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1432074219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3. Book 'Chinese Brain Twisters : Fast, Fun Puzzles That Help Children Develop Quick Minds': 0.05195328033430503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3. Book 'Exchanging Voices: A Collaborative Approach to Family Therapy (Systemic Thinking and Practice)': 3.011075395037516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3057689826"/>
                  </a:ext>
                </a:extLst>
              </a:tr>
              <a:tr h="31002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4. DVD 'They Were Expendable': 0.08193359036144757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4. Book 'At the Origins of Christian Worship: The Context and Character of Earliest Christian Devotion': 3.0651762803254474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468992301"/>
                  </a:ext>
                </a:extLst>
              </a:tr>
              <a:tr h="155010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5. DVD 'More Abba Gold': 0.0852732073470757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u="none" strike="noStrike">
                          <a:effectLst/>
                        </a:rPr>
                        <a:t>5. Book 'Urodynamics Made Easy': 3.2868988409071904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9" marR="4229" marT="4229" marB="0" anchor="b"/>
                </a:tc>
                <a:extLst>
                  <a:ext uri="{0D108BD9-81ED-4DB2-BD59-A6C34878D82A}">
                    <a16:rowId xmlns:a16="http://schemas.microsoft.com/office/drawing/2014/main" val="2454572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43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Results</a:t>
            </a:r>
            <a:endParaRPr lang="en-GB" b="1" dirty="0">
              <a:solidFill>
                <a:srgbClr val="D48B5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7557-477F-7541-7A23-24A75BEF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l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8E0A5-0359-C6F4-E19F-F3B4DF372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147763"/>
            <a:ext cx="10839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6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A271-1A3D-6E8A-6B95-F4453928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b="1" dirty="0" err="1">
                <a:solidFill>
                  <a:srgbClr val="D48B5B"/>
                </a:solidFill>
              </a:rPr>
              <a:t>Conclusions</a:t>
            </a:r>
            <a:endParaRPr lang="en-GB" b="1" dirty="0">
              <a:solidFill>
                <a:srgbClr val="D48B5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A7557-477F-7541-7A23-24A75BEF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t-EE" dirty="0" err="1"/>
              <a:t>What</a:t>
            </a:r>
            <a:r>
              <a:rPr lang="et-EE" dirty="0"/>
              <a:t> </a:t>
            </a:r>
            <a:r>
              <a:rPr lang="et-EE" dirty="0" err="1"/>
              <a:t>did</a:t>
            </a:r>
            <a:r>
              <a:rPr lang="et-EE" dirty="0"/>
              <a:t> </a:t>
            </a:r>
            <a:r>
              <a:rPr lang="et-EE" dirty="0" err="1"/>
              <a:t>we</a:t>
            </a:r>
            <a:r>
              <a:rPr lang="et-EE" dirty="0"/>
              <a:t> do?</a:t>
            </a:r>
          </a:p>
          <a:p>
            <a:pPr algn="l"/>
            <a:endParaRPr lang="et-EE" dirty="0"/>
          </a:p>
          <a:p>
            <a:pPr algn="l"/>
            <a:r>
              <a:rPr lang="et-EE" dirty="0" err="1"/>
              <a:t>Future</a:t>
            </a:r>
            <a:r>
              <a:rPr lang="et-EE" dirty="0"/>
              <a:t> </a:t>
            </a:r>
            <a:r>
              <a:rPr lang="et-EE" dirty="0" err="1"/>
              <a:t>work</a:t>
            </a:r>
            <a:endParaRPr lang="et-EE" dirty="0"/>
          </a:p>
          <a:p>
            <a:pPr algn="l"/>
            <a:endParaRPr lang="en-GB" dirty="0"/>
          </a:p>
        </p:txBody>
      </p:sp>
      <p:pic>
        <p:nvPicPr>
          <p:cNvPr id="4" name="Content Placeholder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113B1E-9658-2C9F-4468-6AED1CC99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52" y="1027906"/>
            <a:ext cx="7016674" cy="447157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3F76-FFC5-702F-4D9E-B861DE13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76964"/>
            <a:ext cx="4648200" cy="315912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Code: https://github.com/h31d1/network_science</a:t>
            </a:r>
          </a:p>
        </p:txBody>
      </p:sp>
    </p:spTree>
    <p:extLst>
      <p:ext uri="{BB962C8B-B14F-4D97-AF65-F5344CB8AC3E}">
        <p14:creationId xmlns:p14="http://schemas.microsoft.com/office/powerpoint/2010/main" val="225850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6910</TotalTime>
  <Words>1807</Words>
  <Application>Microsoft Office PowerPoint</Application>
  <PresentationFormat>Widescreen</PresentationFormat>
  <Paragraphs>171</Paragraphs>
  <Slides>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Arial</vt:lpstr>
      <vt:lpstr>Calibri</vt:lpstr>
      <vt:lpstr>Calibri Light</vt:lpstr>
      <vt:lpstr>Roboto</vt:lpstr>
      <vt:lpstr>Segoe UI</vt:lpstr>
      <vt:lpstr>Office Theme</vt:lpstr>
      <vt:lpstr>Graph Neural Network for Recommendation System</vt:lpstr>
      <vt:lpstr>Problem and Motivation</vt:lpstr>
      <vt:lpstr>Dataset</vt:lpstr>
      <vt:lpstr>Dataset preprocessing</vt:lpstr>
      <vt:lpstr>Methodology</vt:lpstr>
      <vt:lpstr>Results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 for Recommendation System</dc:title>
  <dc:creator>Maris Häusler</dc:creator>
  <cp:lastModifiedBy>Maris Häusler</cp:lastModifiedBy>
  <cp:revision>16</cp:revision>
  <dcterms:created xsi:type="dcterms:W3CDTF">2022-05-13T07:44:52Z</dcterms:created>
  <dcterms:modified xsi:type="dcterms:W3CDTF">2022-05-18T21:34:00Z</dcterms:modified>
</cp:coreProperties>
</file>